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61" r:id="rId3"/>
    <p:sldId id="451" r:id="rId4"/>
    <p:sldId id="452" r:id="rId5"/>
    <p:sldId id="470" r:id="rId6"/>
    <p:sldId id="469" r:id="rId7"/>
    <p:sldId id="363" r:id="rId8"/>
    <p:sldId id="462" r:id="rId9"/>
    <p:sldId id="386" r:id="rId10"/>
    <p:sldId id="471" r:id="rId11"/>
    <p:sldId id="472" r:id="rId12"/>
    <p:sldId id="473" r:id="rId13"/>
    <p:sldId id="475" r:id="rId14"/>
    <p:sldId id="364" r:id="rId15"/>
    <p:sldId id="476" r:id="rId16"/>
    <p:sldId id="477" r:id="rId17"/>
    <p:sldId id="480" r:id="rId18"/>
    <p:sldId id="478" r:id="rId19"/>
    <p:sldId id="481" r:id="rId20"/>
    <p:sldId id="412" r:id="rId21"/>
    <p:sldId id="463" r:id="rId22"/>
    <p:sldId id="464" r:id="rId23"/>
    <p:sldId id="446" r:id="rId24"/>
    <p:sldId id="465" r:id="rId25"/>
    <p:sldId id="482" r:id="rId26"/>
    <p:sldId id="273" r:id="rId27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48CC3"/>
    <a:srgbClr val="A7C301"/>
    <a:srgbClr val="00B0F0"/>
    <a:srgbClr val="FF0000"/>
    <a:srgbClr val="A9ECF1"/>
    <a:srgbClr val="0E7DE2"/>
    <a:srgbClr val="FFFFFF"/>
    <a:srgbClr val="F8F8F8"/>
    <a:srgbClr val="FAC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9859" autoAdjust="0"/>
  </p:normalViewPr>
  <p:slideViewPr>
    <p:cSldViewPr snapToGrid="0">
      <p:cViewPr varScale="1">
        <p:scale>
          <a:sx n="91" d="100"/>
          <a:sy n="91" d="100"/>
        </p:scale>
        <p:origin x="1350" y="90"/>
      </p:cViewPr>
      <p:guideLst/>
    </p:cSldViewPr>
  </p:slideViewPr>
  <p:outlineViewPr>
    <p:cViewPr>
      <p:scale>
        <a:sx n="33" d="100"/>
        <a:sy n="33" d="100"/>
      </p:scale>
      <p:origin x="0" y="-605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CB33-EC3C-4D31-97EA-E3F1AFA28E5C}" type="datetimeFigureOut">
              <a:rPr lang="zh-TW" altLang="en-US" smtClean="0"/>
              <a:t>2020/10/27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F84A-23D0-468E-95CA-9BD6FC0C9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26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32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98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4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47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641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7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CNN/DM: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NYC</a:t>
            </a:r>
            <a:r>
              <a:rPr lang="zh-TW" altLang="en-US" sz="1600" dirty="0"/>
              <a:t> </a:t>
            </a:r>
            <a:r>
              <a:rPr lang="en-US" altLang="zh-TW" sz="1600" dirty="0"/>
              <a:t>:</a:t>
            </a:r>
            <a:r>
              <a:rPr lang="zh-TW" altLang="en-US" sz="1600" dirty="0"/>
              <a:t> </a:t>
            </a:r>
            <a:r>
              <a:rPr lang="zh-TW" altLang="en-US" sz="2000" dirty="0"/>
              <a:t>他的</a:t>
            </a:r>
            <a:r>
              <a:rPr lang="en-US" altLang="zh-TW" sz="2000" dirty="0"/>
              <a:t>summary</a:t>
            </a:r>
            <a:r>
              <a:rPr lang="zh-TW" altLang="en-US" sz="2000" dirty="0"/>
              <a:t>有時並不是句子，而且十分零碎，較不適合這項模型的設計。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69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黃色 </a:t>
            </a:r>
            <a:r>
              <a:rPr lang="en-US" altLang="zh-TW" sz="2000" dirty="0"/>
              <a:t>:</a:t>
            </a:r>
            <a:r>
              <a:rPr lang="zh-TW" altLang="en-US" sz="2000" dirty="0"/>
              <a:t> 能夠看出改成</a:t>
            </a:r>
            <a:r>
              <a:rPr lang="en-US" altLang="zh-TW" sz="2000" dirty="0"/>
              <a:t>transformer</a:t>
            </a:r>
            <a:r>
              <a:rPr lang="zh-TW" altLang="en-US" sz="2000" dirty="0"/>
              <a:t>幫助不大</a:t>
            </a:r>
            <a:endParaRPr lang="en-US" altLang="zh-TW" sz="2000" dirty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綠色</a:t>
            </a:r>
            <a:r>
              <a:rPr lang="en-US" altLang="zh-TW" sz="2000" dirty="0"/>
              <a:t>: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Mask only : training</a:t>
            </a:r>
            <a:r>
              <a:rPr lang="zh-TW" altLang="en-US" sz="2000" dirty="0"/>
              <a:t>時有</a:t>
            </a:r>
            <a:r>
              <a:rPr lang="en-US" altLang="zh-TW" sz="2000" dirty="0"/>
              <a:t>mask</a:t>
            </a:r>
            <a:r>
              <a:rPr lang="zh-TW" altLang="en-US" sz="2000" dirty="0"/>
              <a:t>，但</a:t>
            </a:r>
            <a:r>
              <a:rPr lang="en-US" altLang="zh-TW" sz="2000" dirty="0"/>
              <a:t>testing</a:t>
            </a:r>
            <a:r>
              <a:rPr lang="zh-TW" altLang="en-US" sz="2000" dirty="0"/>
              <a:t>時沒有</a:t>
            </a:r>
            <a:r>
              <a:rPr lang="en-US" altLang="zh-TW" sz="2000" dirty="0"/>
              <a:t>mask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Multi-task : </a:t>
            </a:r>
            <a:r>
              <a:rPr lang="zh-TW" altLang="en-US" sz="2000" dirty="0"/>
              <a:t>驗證</a:t>
            </a:r>
            <a:r>
              <a:rPr lang="en-US" altLang="zh-TW" sz="2000" dirty="0"/>
              <a:t>selector</a:t>
            </a:r>
            <a:r>
              <a:rPr lang="zh-TW" altLang="zh-TW" sz="2000" dirty="0"/>
              <a:t>是否可以與</a:t>
            </a:r>
            <a:r>
              <a:rPr lang="en-US" altLang="zh-TW" sz="2000" dirty="0"/>
              <a:t>Abstractive generator</a:t>
            </a:r>
            <a:r>
              <a:rPr lang="zh-TW" altLang="zh-TW" sz="2000" dirty="0"/>
              <a:t>系統一起訓練。</a:t>
            </a:r>
            <a:r>
              <a:rPr lang="zh-TW" altLang="en-US" sz="2000" dirty="0"/>
              <a:t>視為</a:t>
            </a:r>
            <a:r>
              <a:rPr lang="en-US" altLang="zh-TW" sz="2000" dirty="0"/>
              <a:t>multi-task problem</a:t>
            </a:r>
            <a:r>
              <a:rPr lang="zh-TW" altLang="zh-TW" sz="2000" dirty="0"/>
              <a:t>。</a:t>
            </a:r>
            <a:r>
              <a:rPr lang="en-US" altLang="zh-TW" sz="2000" dirty="0"/>
              <a:t>Abstractive generator</a:t>
            </a:r>
            <a:r>
              <a:rPr lang="zh-TW" altLang="en-US" sz="2000" dirty="0"/>
              <a:t>以及</a:t>
            </a:r>
            <a:r>
              <a:rPr lang="en-US" altLang="zh-TW" sz="2000" dirty="0"/>
              <a:t>selector</a:t>
            </a:r>
            <a:r>
              <a:rPr lang="zh-TW" altLang="zh-TW" sz="2000" dirty="0"/>
              <a:t>共享編碼器</a:t>
            </a:r>
            <a:r>
              <a:rPr lang="zh-TW" altLang="en-US" sz="2000" dirty="0"/>
              <a:t>，</a:t>
            </a:r>
            <a:r>
              <a:rPr lang="en-US" altLang="zh-TW" sz="2000" dirty="0"/>
              <a:t>test</a:t>
            </a:r>
            <a:r>
              <a:rPr lang="zh-TW" altLang="en-US" sz="2000" dirty="0"/>
              <a:t>有</a:t>
            </a:r>
            <a:r>
              <a:rPr lang="en-US" altLang="zh-TW" sz="2000" dirty="0"/>
              <a:t>mask.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Diff-Mask : </a:t>
            </a:r>
            <a:r>
              <a:rPr lang="zh-TW" altLang="en-US" sz="2000" dirty="0"/>
              <a:t>一個完整</a:t>
            </a:r>
            <a:r>
              <a:rPr lang="en-US" altLang="zh-TW" sz="2000" dirty="0"/>
              <a:t>end</a:t>
            </a:r>
            <a:r>
              <a:rPr lang="zh-TW" altLang="en-US" sz="2000" dirty="0"/>
              <a:t> </a:t>
            </a:r>
            <a:r>
              <a:rPr lang="en-US" altLang="zh-TW" sz="2000" dirty="0"/>
              <a:t>to</a:t>
            </a:r>
            <a:r>
              <a:rPr lang="zh-TW" altLang="en-US" sz="2000" dirty="0"/>
              <a:t> </a:t>
            </a:r>
            <a:r>
              <a:rPr lang="en-US" altLang="zh-TW" sz="2000" dirty="0"/>
              <a:t>end</a:t>
            </a:r>
            <a:r>
              <a:rPr lang="zh-TW" altLang="en-US" sz="2000" dirty="0"/>
              <a:t>模型，完全可微。</a:t>
            </a:r>
            <a:endParaRPr lang="en-US" altLang="zh-TW" sz="2000" dirty="0"/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結論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Mask</a:t>
            </a:r>
            <a:r>
              <a:rPr lang="zh-TW" altLang="en-US" sz="2000" dirty="0"/>
              <a:t>機制需要在</a:t>
            </a:r>
            <a:r>
              <a:rPr lang="en-US" altLang="zh-TW" sz="2000" dirty="0"/>
              <a:t>test</a:t>
            </a:r>
            <a:r>
              <a:rPr lang="zh-TW" altLang="en-US" sz="2000" dirty="0"/>
              <a:t>時用，而且不能將</a:t>
            </a:r>
            <a:r>
              <a:rPr lang="en-US" altLang="zh-TW" sz="2000" dirty="0"/>
              <a:t>selector</a:t>
            </a:r>
            <a:r>
              <a:rPr lang="zh-TW" altLang="en-US" sz="2000" dirty="0"/>
              <a:t>與</a:t>
            </a:r>
            <a:r>
              <a:rPr lang="en-US" altLang="zh-TW" sz="2000" dirty="0"/>
              <a:t>generator</a:t>
            </a:r>
            <a:r>
              <a:rPr lang="zh-TW" altLang="en-US" sz="2000" dirty="0"/>
              <a:t>一起訓練</a:t>
            </a:r>
            <a:r>
              <a:rPr lang="en-US" altLang="zh-TW" sz="2000" dirty="0"/>
              <a:t>(</a:t>
            </a:r>
            <a:r>
              <a:rPr lang="zh-TW" altLang="en-US" sz="2000" dirty="0"/>
              <a:t>成果不好</a:t>
            </a:r>
            <a:r>
              <a:rPr lang="en-US" altLang="zh-TW" sz="2000" dirty="0"/>
              <a:t>)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457200" lvl="0" indent="-457200" algn="l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/>
              <a:t>藍色 </a:t>
            </a:r>
            <a:r>
              <a:rPr lang="en-US" altLang="zh-TW" sz="2000" dirty="0"/>
              <a:t>:</a:t>
            </a:r>
            <a:r>
              <a:rPr lang="zh-TW" altLang="en-US" sz="2000" dirty="0"/>
              <a:t> 效果極好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9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作者認為可能是參數選擇導致其結果不比其他人好，但他無法確認。</a:t>
            </a:r>
            <a:endParaRPr lang="en-US" altLang="zh-TW" sz="20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而且這模型本來就不是針對於</a:t>
            </a:r>
            <a:r>
              <a:rPr lang="en-US" altLang="zh-TW" sz="2000" dirty="0"/>
              <a:t>NYC</a:t>
            </a:r>
            <a:r>
              <a:rPr lang="zh-TW" altLang="en-US" sz="2000" dirty="0"/>
              <a:t>的資料集設計，不向上述其他模型，但仍然十分有比較性。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679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68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4.2</a:t>
            </a:r>
            <a:r>
              <a:rPr lang="zh-TW" altLang="en-US" dirty="0"/>
              <a:t>有提到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49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54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6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00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92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50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8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3B7A7-F747-4620-9D0E-53F3A14BA7B3}" type="datetime1">
              <a:rPr lang="en-US" altLang="zh-TW" smtClean="0">
                <a:solidFill>
                  <a:prstClr val="white">
                    <a:alpha val="60000"/>
                  </a:prstClr>
                </a:solidFill>
              </a:rPr>
              <a:t>10/27/2020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23B-F2B4-4B2B-8686-83F4DC854609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FD8-2997-4C4B-908F-F61AFD3A25B8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48C-1922-4AC4-A3F5-DA99B5010D35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7754-DB5C-4001-BA98-211F1417E4D0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1B34-87F4-42F7-952C-7C0F761F9415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86-1699-4A85-A387-9B38043CC355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4A90BE2A-98BD-455E-B24B-B3E060AA5AC3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9FF-C6CA-4970-AEDC-EB111F790CE3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DC1-8803-4CF9-B672-471D23C4FCCE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4BB-C8F2-4C55-B8D7-4475A9230A2B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384-002D-48B1-89AD-39042799E554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728-86F6-4AD7-B03C-228A2ECA6542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416A-3147-4540-84B3-5F55B6D3268F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A6-C626-43B4-8D4D-9E99CD5757CE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2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34-1388-4173-A332-3DC1323B155E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E5BC-A593-4E0C-81CB-6BAAD90EEABD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C7C987A-951F-4F9C-ABC1-CB0D00343357}" type="datetime1">
              <a:rPr lang="en-US" altLang="zh-TW" smtClean="0">
                <a:solidFill>
                  <a:srgbClr val="B31166"/>
                </a:solidFill>
              </a:rPr>
              <a:t>10/27/2020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1.png"/><Relationship Id="rId10" Type="http://schemas.openxmlformats.org/officeDocument/2006/relationships/image" Target="../media/image430.png"/><Relationship Id="rId19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420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313471" y="4443244"/>
            <a:ext cx="5678261" cy="211065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ADVISOR: JIA-LING, KOH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SOURCE:</a:t>
            </a:r>
            <a:r>
              <a:rPr lang="en-US" altLang="zh-TW" sz="2400" dirty="0"/>
              <a:t>  </a:t>
            </a:r>
            <a:r>
              <a:rPr lang="en-US" altLang="zh-TW" sz="2400" dirty="0">
                <a:solidFill>
                  <a:schemeClr val="tx1"/>
                </a:solidFill>
              </a:rPr>
              <a:t>EMNLP ’18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SPEAKER: </a:t>
            </a: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kuan-yu</a:t>
            </a:r>
            <a:r>
              <a:rPr lang="en-US" altLang="zh-TW" sz="2400" dirty="0">
                <a:solidFill>
                  <a:schemeClr val="tx1"/>
                </a:solidFill>
              </a:rPr>
              <a:t>, sheng</a:t>
            </a:r>
          </a:p>
          <a:p>
            <a:r>
              <a:rPr lang="en-US" altLang="zh-TW" sz="2400">
                <a:solidFill>
                  <a:schemeClr val="tx1"/>
                </a:solidFill>
              </a:rPr>
              <a:t>DATE: 2020/10/27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prstClr val="black"/>
                </a:solidFill>
              </a:rPr>
              <a:pPr/>
              <a:t>1</a:t>
            </a:fld>
            <a:endParaRPr lang="en-US" cap="all" dirty="0">
              <a:solidFill>
                <a:prstClr val="black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A527F48-0C28-408F-82CD-ED0ED8BC3C98}"/>
              </a:ext>
            </a:extLst>
          </p:cNvPr>
          <p:cNvSpPr/>
          <p:nvPr/>
        </p:nvSpPr>
        <p:spPr>
          <a:xfrm>
            <a:off x="1090434" y="2309352"/>
            <a:ext cx="10297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0A8CA6"/>
                </a:solidFill>
              </a:rPr>
              <a:t>Bottom-Up Abstractive Summarization</a:t>
            </a:r>
            <a:endParaRPr lang="zh-TW" altLang="en-US" sz="4000" dirty="0">
              <a:solidFill>
                <a:srgbClr val="0A8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8" y="1175299"/>
            <a:ext cx="784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Sequence tagging problem – contextual vector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F75609-F4DE-40F6-8ED7-E3859613AE79}"/>
              </a:ext>
            </a:extLst>
          </p:cNvPr>
          <p:cNvSpPr/>
          <p:nvPr/>
        </p:nvSpPr>
        <p:spPr>
          <a:xfrm>
            <a:off x="1290098" y="2343081"/>
            <a:ext cx="1023436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ELMo</a:t>
            </a:r>
            <a:r>
              <a:rPr lang="en-US" altLang="zh-TW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(Embeddings from Language Models):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Contextual level V.S. word level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Have you paid that money to the </a:t>
            </a:r>
            <a:r>
              <a:rPr lang="en-US" altLang="zh-TW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bank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yet ?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It is safest to deposit your money in the </a:t>
            </a:r>
            <a:r>
              <a:rPr lang="en-US" altLang="zh-TW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bank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victim was found lying dead on the river </a:t>
            </a:r>
            <a:r>
              <a:rPr lang="en-US" altLang="zh-TW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bank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They stood on the river </a:t>
            </a:r>
            <a:r>
              <a:rPr lang="en-US" altLang="zh-TW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bank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to fish.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8118427-35E6-4BA8-BB86-D30A6C0E2FE8}"/>
              </a:ext>
            </a:extLst>
          </p:cNvPr>
          <p:cNvSpPr/>
          <p:nvPr/>
        </p:nvSpPr>
        <p:spPr>
          <a:xfrm>
            <a:off x="2154182" y="3532017"/>
            <a:ext cx="7458674" cy="825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300AF3-95D0-481A-9177-99785AC8F457}"/>
              </a:ext>
            </a:extLst>
          </p:cNvPr>
          <p:cNvSpPr/>
          <p:nvPr/>
        </p:nvSpPr>
        <p:spPr>
          <a:xfrm>
            <a:off x="2154182" y="4379955"/>
            <a:ext cx="7458674" cy="825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78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8" y="1175299"/>
            <a:ext cx="784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Sequence tagging problem – contextual vector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F75609-F4DE-40F6-8ED7-E3859613AE79}"/>
              </a:ext>
            </a:extLst>
          </p:cNvPr>
          <p:cNvSpPr/>
          <p:nvPr/>
        </p:nvSpPr>
        <p:spPr>
          <a:xfrm>
            <a:off x="1058870" y="2006750"/>
            <a:ext cx="102343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ELMo</a:t>
            </a:r>
            <a:r>
              <a:rPr lang="en-US" altLang="zh-TW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(Embeddings from Language Models):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Example : </a:t>
            </a:r>
            <a:r>
              <a:rPr lang="zh-TW" altLang="en-US" dirty="0"/>
              <a:t> “潮水 退了 就 知道 誰 沒穿 褲子”</a:t>
            </a:r>
            <a:endParaRPr lang="en-US" altLang="zh-TW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528F7BA9-DB64-48A8-92EF-F0CB5395BA4A}"/>
              </a:ext>
            </a:extLst>
          </p:cNvPr>
          <p:cNvCxnSpPr/>
          <p:nvPr/>
        </p:nvCxnSpPr>
        <p:spPr>
          <a:xfrm>
            <a:off x="2303009" y="6486952"/>
            <a:ext cx="278969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0EE0C16-0E0E-47A1-863C-DDBE19DE68A1}"/>
              </a:ext>
            </a:extLst>
          </p:cNvPr>
          <p:cNvCxnSpPr>
            <a:cxnSpLocks/>
          </p:cNvCxnSpPr>
          <p:nvPr/>
        </p:nvCxnSpPr>
        <p:spPr>
          <a:xfrm flipH="1">
            <a:off x="6629400" y="6486952"/>
            <a:ext cx="27432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Elmo Hand Puppet 34 Cm | Buy Sesame Street Figures | horror-shop.com">
            <a:extLst>
              <a:ext uri="{FF2B5EF4-FFF2-40B4-BE49-F238E27FC236}">
                <a16:creationId xmlns:a16="http://schemas.microsoft.com/office/drawing/2014/main" id="{6BA092C1-BF2B-4983-BA72-322BC1FE4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 b="4052"/>
          <a:stretch/>
        </p:blipFill>
        <p:spPr bwMode="auto">
          <a:xfrm>
            <a:off x="9380712" y="1636964"/>
            <a:ext cx="2453440" cy="279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39E6F67-3DEC-4B11-BDAF-0990C00FA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109" y="3429000"/>
            <a:ext cx="7144747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6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8" y="1175299"/>
            <a:ext cx="784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Sequence tagging problem – contextual vector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F75609-F4DE-40F6-8ED7-E3859613AE79}"/>
              </a:ext>
            </a:extLst>
          </p:cNvPr>
          <p:cNvSpPr/>
          <p:nvPr/>
        </p:nvSpPr>
        <p:spPr>
          <a:xfrm>
            <a:off x="1154627" y="1701023"/>
            <a:ext cx="102343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ELMo</a:t>
            </a:r>
            <a:r>
              <a:rPr lang="en-US" altLang="zh-TW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(Embeddings from Language Models):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Example : </a:t>
            </a:r>
            <a:r>
              <a:rPr lang="zh-TW" altLang="en-US" dirty="0"/>
              <a:t> “潮水 退了 就 知道 誰 沒穿 褲子”</a:t>
            </a:r>
            <a:endParaRPr lang="en-US" altLang="zh-TW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54AB5DA-586B-4A1E-990C-10DE3196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83" y="2947518"/>
            <a:ext cx="6332455" cy="370161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8F2F0A9-C6F7-42BF-971B-E4DB2B570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52" y="2980292"/>
            <a:ext cx="3436766" cy="109616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1C3CEAA-6BE3-4942-A02D-C6ABE26CF383}"/>
              </a:ext>
            </a:extLst>
          </p:cNvPr>
          <p:cNvSpPr/>
          <p:nvPr/>
        </p:nvSpPr>
        <p:spPr>
          <a:xfrm>
            <a:off x="9189519" y="3354174"/>
            <a:ext cx="354556" cy="342900"/>
          </a:xfrm>
          <a:prstGeom prst="rect">
            <a:avLst/>
          </a:prstGeom>
          <a:solidFill>
            <a:srgbClr val="F48CC3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ADB818-0344-4E9E-9BE0-F80BAE3C0821}"/>
              </a:ext>
            </a:extLst>
          </p:cNvPr>
          <p:cNvSpPr/>
          <p:nvPr/>
        </p:nvSpPr>
        <p:spPr>
          <a:xfrm>
            <a:off x="10428664" y="3354174"/>
            <a:ext cx="354556" cy="342900"/>
          </a:xfrm>
          <a:prstGeom prst="rect">
            <a:avLst/>
          </a:prstGeom>
          <a:solidFill>
            <a:srgbClr val="F48CC3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EE5721E-405C-46DC-B578-68DB911202D4}"/>
              </a:ext>
            </a:extLst>
          </p:cNvPr>
          <p:cNvCxnSpPr/>
          <p:nvPr/>
        </p:nvCxnSpPr>
        <p:spPr>
          <a:xfrm flipV="1">
            <a:off x="9366797" y="2617574"/>
            <a:ext cx="0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C02B1E7C-D4D7-48C8-BE7F-1427A5DC7B22}"/>
              </a:ext>
            </a:extLst>
          </p:cNvPr>
          <p:cNvCxnSpPr/>
          <p:nvPr/>
        </p:nvCxnSpPr>
        <p:spPr>
          <a:xfrm flipV="1">
            <a:off x="10605942" y="2611992"/>
            <a:ext cx="0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BFE3B99-4B7C-4918-9843-D75DF5AD071D}"/>
              </a:ext>
            </a:extLst>
          </p:cNvPr>
          <p:cNvCxnSpPr>
            <a:cxnSpLocks/>
          </p:cNvCxnSpPr>
          <p:nvPr/>
        </p:nvCxnSpPr>
        <p:spPr>
          <a:xfrm>
            <a:off x="9366797" y="2611992"/>
            <a:ext cx="1239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0A6E2A8-FEFF-428B-9170-462B4D3CF3A9}"/>
              </a:ext>
            </a:extLst>
          </p:cNvPr>
          <p:cNvSpPr txBox="1"/>
          <p:nvPr/>
        </p:nvSpPr>
        <p:spPr>
          <a:xfrm>
            <a:off x="8829524" y="2269092"/>
            <a:ext cx="267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Trainable parameters</a:t>
            </a:r>
            <a:endParaRPr lang="zh-TW" altLang="en-US" sz="20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20FA69D-0D73-4EA7-BF3E-AF3BC8745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526" y="4155948"/>
            <a:ext cx="2868706" cy="23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8" y="1175299"/>
            <a:ext cx="784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Sequence tagging problem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7F75609-F4DE-40F6-8ED7-E3859613AE79}"/>
                  </a:ext>
                </a:extLst>
              </p:cNvPr>
              <p:cNvSpPr/>
              <p:nvPr/>
            </p:nvSpPr>
            <p:spPr>
              <a:xfrm>
                <a:off x="1154627" y="1766857"/>
                <a:ext cx="10234362" cy="1331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8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Sequence tagging stack 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8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Input sequence {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𝑜𝑘𝑒𝑛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𝑡𝑜𝑘𝑒𝑛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𝑡𝑜𝑘𝑒𝑛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8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𝑡𝑜𝑘𝑒𝑛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8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}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7F75609-F4DE-40F6-8ED7-E3859613A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27" y="1766857"/>
                <a:ext cx="10234362" cy="1331134"/>
              </a:xfrm>
              <a:prstGeom prst="rect">
                <a:avLst/>
              </a:prstGeom>
              <a:blipFill>
                <a:blip r:embed="rId3"/>
                <a:stretch>
                  <a:fillRect l="-1072" b="-133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C3D49C96-6043-4ED7-B5B3-CA4837A9EBA8}"/>
              </a:ext>
            </a:extLst>
          </p:cNvPr>
          <p:cNvSpPr/>
          <p:nvPr/>
        </p:nvSpPr>
        <p:spPr>
          <a:xfrm>
            <a:off x="2535577" y="4207621"/>
            <a:ext cx="1185522" cy="9493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 Unit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C5BEFAA-CCFF-4065-83B8-FAAA0792AAA5}"/>
                  </a:ext>
                </a:extLst>
              </p:cNvPr>
              <p:cNvSpPr/>
              <p:nvPr/>
            </p:nvSpPr>
            <p:spPr>
              <a:xfrm>
                <a:off x="2535577" y="6237847"/>
                <a:ext cx="1188980" cy="461665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𝑡𝑜𝑘𝑒𝑛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C5BEFAA-CCFF-4065-83B8-FAAA0792A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77" y="6237847"/>
                <a:ext cx="1188980" cy="461665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7F26F49-0868-425B-BA98-A7FD342CDE8F}"/>
                  </a:ext>
                </a:extLst>
              </p:cNvPr>
              <p:cNvSpPr/>
              <p:nvPr/>
            </p:nvSpPr>
            <p:spPr>
              <a:xfrm>
                <a:off x="2292628" y="5416181"/>
                <a:ext cx="1671420" cy="562462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𝑐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7F26F49-0868-425B-BA98-A7FD342CD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628" y="5416181"/>
                <a:ext cx="1671420" cy="562462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B639E089-4889-4B83-8BDC-021B42389672}"/>
              </a:ext>
            </a:extLst>
          </p:cNvPr>
          <p:cNvSpPr/>
          <p:nvPr/>
        </p:nvSpPr>
        <p:spPr>
          <a:xfrm rot="16200000">
            <a:off x="2974199" y="5153192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5D74201C-56D6-4320-B7E4-4DE34828A163}"/>
              </a:ext>
            </a:extLst>
          </p:cNvPr>
          <p:cNvSpPr/>
          <p:nvPr/>
        </p:nvSpPr>
        <p:spPr>
          <a:xfrm rot="16200000">
            <a:off x="2974199" y="6013259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462AAB6F-5FB0-4714-93DD-BE049B94C8EB}"/>
              </a:ext>
            </a:extLst>
          </p:cNvPr>
          <p:cNvSpPr/>
          <p:nvPr/>
        </p:nvSpPr>
        <p:spPr>
          <a:xfrm rot="16200000">
            <a:off x="2974200" y="3944632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2CBA3C8-882F-43FC-9433-5761DD9BF92E}"/>
                  </a:ext>
                </a:extLst>
              </p:cNvPr>
              <p:cNvSpPr/>
              <p:nvPr/>
            </p:nvSpPr>
            <p:spPr>
              <a:xfrm>
                <a:off x="1469937" y="4497633"/>
                <a:ext cx="487569" cy="36933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2CBA3C8-882F-43FC-9433-5761DD9BF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37" y="4497633"/>
                <a:ext cx="4875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F40A7732-4D71-4F7A-86CC-520494F5CCCE}"/>
              </a:ext>
            </a:extLst>
          </p:cNvPr>
          <p:cNvSpPr/>
          <p:nvPr/>
        </p:nvSpPr>
        <p:spPr>
          <a:xfrm>
            <a:off x="2054096" y="4573449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33DFC382-977F-49DA-AA24-040EE5891E63}"/>
                  </a:ext>
                </a:extLst>
              </p:cNvPr>
              <p:cNvSpPr/>
              <p:nvPr/>
            </p:nvSpPr>
            <p:spPr>
              <a:xfrm>
                <a:off x="1957506" y="3430855"/>
                <a:ext cx="2429768" cy="369332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Label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𝑡𝑜𝑘𝑒𝑛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i="1" dirty="0">
                  <a:latin typeface="Cambria Math" panose="02040503050406030204" pitchFamily="18" charset="0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33DFC382-977F-49DA-AA24-040EE5891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06" y="3430855"/>
                <a:ext cx="2429768" cy="369332"/>
              </a:xfrm>
              <a:prstGeom prst="rect">
                <a:avLst/>
              </a:prstGeom>
              <a:blipFill>
                <a:blip r:embed="rId7"/>
                <a:stretch>
                  <a:fillRect l="-1746" t="-9677" b="-22581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E88A79FB-9B07-44C6-BE95-625B0F9D6385}"/>
              </a:ext>
            </a:extLst>
          </p:cNvPr>
          <p:cNvSpPr/>
          <p:nvPr/>
        </p:nvSpPr>
        <p:spPr>
          <a:xfrm>
            <a:off x="5184488" y="4207621"/>
            <a:ext cx="1185522" cy="9493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 Unit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1C18A71-5085-491F-ACF3-904AD2C3FAE2}"/>
                  </a:ext>
                </a:extLst>
              </p:cNvPr>
              <p:cNvSpPr/>
              <p:nvPr/>
            </p:nvSpPr>
            <p:spPr>
              <a:xfrm>
                <a:off x="5184488" y="6237847"/>
                <a:ext cx="1196097" cy="461665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𝑡𝑜𝑘𝑒𝑛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91C18A71-5085-491F-ACF3-904AD2C3F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488" y="6237847"/>
                <a:ext cx="1196097" cy="461665"/>
              </a:xfrm>
              <a:prstGeom prst="rect">
                <a:avLst/>
              </a:prstGeom>
              <a:blipFill>
                <a:blip r:embed="rId8"/>
                <a:stretch>
                  <a:fillRect b="-2564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B6DF38E-7942-46E8-90BA-8C2E529AF0E4}"/>
                  </a:ext>
                </a:extLst>
              </p:cNvPr>
              <p:cNvSpPr/>
              <p:nvPr/>
            </p:nvSpPr>
            <p:spPr>
              <a:xfrm>
                <a:off x="4941539" y="5416181"/>
                <a:ext cx="1671420" cy="562462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𝑐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B6DF38E-7942-46E8-90BA-8C2E529AF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539" y="5416181"/>
                <a:ext cx="1671420" cy="562462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7E7BC41A-23C7-422C-AD45-D688890324BB}"/>
              </a:ext>
            </a:extLst>
          </p:cNvPr>
          <p:cNvSpPr/>
          <p:nvPr/>
        </p:nvSpPr>
        <p:spPr>
          <a:xfrm rot="16200000">
            <a:off x="5623110" y="5153192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F7582715-C080-4FA4-9EBD-4A242451EE87}"/>
              </a:ext>
            </a:extLst>
          </p:cNvPr>
          <p:cNvSpPr/>
          <p:nvPr/>
        </p:nvSpPr>
        <p:spPr>
          <a:xfrm rot="16200000">
            <a:off x="5623110" y="6013259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2CD1DF8D-C4D3-4037-B9ED-59F3721BD7C8}"/>
              </a:ext>
            </a:extLst>
          </p:cNvPr>
          <p:cNvSpPr/>
          <p:nvPr/>
        </p:nvSpPr>
        <p:spPr>
          <a:xfrm rot="16200000">
            <a:off x="5623111" y="3944632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FEBC226D-297B-4B82-8FD8-503FCBAA4531}"/>
              </a:ext>
            </a:extLst>
          </p:cNvPr>
          <p:cNvSpPr/>
          <p:nvPr/>
        </p:nvSpPr>
        <p:spPr>
          <a:xfrm>
            <a:off x="3964048" y="4573449"/>
            <a:ext cx="1047237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56A5D7C-F3AC-47B9-9F68-437F424D677E}"/>
                  </a:ext>
                </a:extLst>
              </p:cNvPr>
              <p:cNvSpPr/>
              <p:nvPr/>
            </p:nvSpPr>
            <p:spPr>
              <a:xfrm>
                <a:off x="4606417" y="3430855"/>
                <a:ext cx="2492798" cy="369332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Label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𝑡𝑜𝑘𝑒𝑛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i="1" dirty="0">
                  <a:latin typeface="Cambria Math" panose="02040503050406030204" pitchFamily="18" charset="0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56A5D7C-F3AC-47B9-9F68-437F424D6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17" y="3430855"/>
                <a:ext cx="2492798" cy="369332"/>
              </a:xfrm>
              <a:prstGeom prst="rect">
                <a:avLst/>
              </a:prstGeom>
              <a:blipFill>
                <a:blip r:embed="rId10"/>
                <a:stretch>
                  <a:fillRect l="-1946" t="-9677" b="-22581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0C50A6D8-2DB2-4291-946E-FC818FDEE587}"/>
              </a:ext>
            </a:extLst>
          </p:cNvPr>
          <p:cNvSpPr/>
          <p:nvPr/>
        </p:nvSpPr>
        <p:spPr>
          <a:xfrm>
            <a:off x="6543213" y="4576028"/>
            <a:ext cx="2874056" cy="29093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9FF1604-78C6-47A0-9E85-3605B48C5476}"/>
              </a:ext>
            </a:extLst>
          </p:cNvPr>
          <p:cNvSpPr txBox="1"/>
          <p:nvPr/>
        </p:nvSpPr>
        <p:spPr>
          <a:xfrm>
            <a:off x="7657084" y="4452552"/>
            <a:ext cx="646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D8B39CA-6C72-4C8D-8BC5-95FE6F07C938}"/>
              </a:ext>
            </a:extLst>
          </p:cNvPr>
          <p:cNvSpPr/>
          <p:nvPr/>
        </p:nvSpPr>
        <p:spPr>
          <a:xfrm>
            <a:off x="9656423" y="4158546"/>
            <a:ext cx="1185522" cy="9493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 Unit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28B94B6-568E-4A17-8538-147813AC0580}"/>
                  </a:ext>
                </a:extLst>
              </p:cNvPr>
              <p:cNvSpPr/>
              <p:nvPr/>
            </p:nvSpPr>
            <p:spPr>
              <a:xfrm>
                <a:off x="9656423" y="6188772"/>
                <a:ext cx="1215974" cy="461665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𝑡𝑜𝑘𝑒𝑛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28B94B6-568E-4A17-8538-147813AC0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423" y="6188772"/>
                <a:ext cx="121597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69348210-A904-4D7D-9E81-742FB46930EE}"/>
                  </a:ext>
                </a:extLst>
              </p:cNvPr>
              <p:cNvSpPr/>
              <p:nvPr/>
            </p:nvSpPr>
            <p:spPr>
              <a:xfrm>
                <a:off x="9413474" y="5367106"/>
                <a:ext cx="1671420" cy="562462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𝑛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𝑛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𝑐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69348210-A904-4D7D-9E81-742FB4693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474" y="5367106"/>
                <a:ext cx="1671420" cy="562462"/>
              </a:xfrm>
              <a:prstGeom prst="rect">
                <a:avLst/>
              </a:prstGeom>
              <a:blipFill>
                <a:blip r:embed="rId12"/>
                <a:stretch>
                  <a:fillRect b="-15789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F969475-B4E3-44E2-83DD-FC08CA50FC4F}"/>
              </a:ext>
            </a:extLst>
          </p:cNvPr>
          <p:cNvSpPr/>
          <p:nvPr/>
        </p:nvSpPr>
        <p:spPr>
          <a:xfrm rot="16200000">
            <a:off x="10095045" y="5104117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529FF221-BD9B-4FCA-B83C-980F27FA20C3}"/>
              </a:ext>
            </a:extLst>
          </p:cNvPr>
          <p:cNvSpPr/>
          <p:nvPr/>
        </p:nvSpPr>
        <p:spPr>
          <a:xfrm rot="16200000">
            <a:off x="10095045" y="5964184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A0980F4D-1B78-4EAD-B09A-80A90AEC0F90}"/>
              </a:ext>
            </a:extLst>
          </p:cNvPr>
          <p:cNvSpPr/>
          <p:nvPr/>
        </p:nvSpPr>
        <p:spPr>
          <a:xfrm rot="16200000">
            <a:off x="10095046" y="3895557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A9D48EE-08A8-43E3-9B3C-B10AEC8BC65B}"/>
                  </a:ext>
                </a:extLst>
              </p:cNvPr>
              <p:cNvSpPr/>
              <p:nvPr/>
            </p:nvSpPr>
            <p:spPr>
              <a:xfrm>
                <a:off x="9078352" y="3381780"/>
                <a:ext cx="2492798" cy="369332"/>
              </a:xfrm>
              <a:prstGeom prst="rect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latin typeface="Cambria Math" panose="02040503050406030204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Label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𝑡𝑜𝑘𝑒𝑛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i="1" dirty="0">
                  <a:latin typeface="Cambria Math" panose="02040503050406030204" pitchFamily="18" charset="0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A9D48EE-08A8-43E3-9B3C-B10AEC8BC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352" y="3381780"/>
                <a:ext cx="2492798" cy="369332"/>
              </a:xfrm>
              <a:prstGeom prst="rect">
                <a:avLst/>
              </a:prstGeom>
              <a:blipFill>
                <a:blip r:embed="rId13"/>
                <a:stretch>
                  <a:fillRect l="-1703" t="-9677" b="-22581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82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12441" y="1221465"/>
            <a:ext cx="6824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Generation problem - Basic Seq2Seq model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63B8B4-1C9A-40E4-86DE-F61FCF39E403}"/>
              </a:ext>
            </a:extLst>
          </p:cNvPr>
          <p:cNvSpPr/>
          <p:nvPr/>
        </p:nvSpPr>
        <p:spPr>
          <a:xfrm>
            <a:off x="1154627" y="1766857"/>
            <a:ext cx="1023436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Encoder: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EFCA41-B27A-403A-97C2-5DB2B84A6791}"/>
              </a:ext>
            </a:extLst>
          </p:cNvPr>
          <p:cNvSpPr/>
          <p:nvPr/>
        </p:nvSpPr>
        <p:spPr>
          <a:xfrm>
            <a:off x="1837525" y="5231204"/>
            <a:ext cx="848279" cy="6788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6BD47B6-5D93-4380-B57B-2BCC97E7730C}"/>
              </a:ext>
            </a:extLst>
          </p:cNvPr>
          <p:cNvSpPr/>
          <p:nvPr/>
        </p:nvSpPr>
        <p:spPr>
          <a:xfrm>
            <a:off x="3083001" y="5231204"/>
            <a:ext cx="848279" cy="6788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99E61B7-E5FD-4713-A3FF-CF19BEECC792}"/>
              </a:ext>
            </a:extLst>
          </p:cNvPr>
          <p:cNvSpPr/>
          <p:nvPr/>
        </p:nvSpPr>
        <p:spPr>
          <a:xfrm>
            <a:off x="4328477" y="5231204"/>
            <a:ext cx="848279" cy="6788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DEF0C5C-541E-46D7-8881-E600FEBA2CBB}"/>
              </a:ext>
            </a:extLst>
          </p:cNvPr>
          <p:cNvSpPr/>
          <p:nvPr/>
        </p:nvSpPr>
        <p:spPr>
          <a:xfrm>
            <a:off x="6031627" y="5231204"/>
            <a:ext cx="848279" cy="6788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0465200-6A3A-4A9A-985D-91C1678633B9}"/>
              </a:ext>
            </a:extLst>
          </p:cNvPr>
          <p:cNvSpPr/>
          <p:nvPr/>
        </p:nvSpPr>
        <p:spPr>
          <a:xfrm>
            <a:off x="1856014" y="3346596"/>
            <a:ext cx="848279" cy="678865"/>
          </a:xfrm>
          <a:prstGeom prst="rect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A594277-7683-4F42-A2D9-F7853BC1FDA8}"/>
              </a:ext>
            </a:extLst>
          </p:cNvPr>
          <p:cNvSpPr/>
          <p:nvPr/>
        </p:nvSpPr>
        <p:spPr>
          <a:xfrm>
            <a:off x="3101491" y="3346595"/>
            <a:ext cx="848279" cy="678865"/>
          </a:xfrm>
          <a:prstGeom prst="rect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D1C5307-A32C-416F-8B09-AE00740240EB}"/>
              </a:ext>
            </a:extLst>
          </p:cNvPr>
          <p:cNvSpPr/>
          <p:nvPr/>
        </p:nvSpPr>
        <p:spPr>
          <a:xfrm>
            <a:off x="4377004" y="3346595"/>
            <a:ext cx="848279" cy="678865"/>
          </a:xfrm>
          <a:prstGeom prst="rect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449CE2A-CDF2-4532-A61E-1B07BA468ACD}"/>
              </a:ext>
            </a:extLst>
          </p:cNvPr>
          <p:cNvSpPr/>
          <p:nvPr/>
        </p:nvSpPr>
        <p:spPr>
          <a:xfrm>
            <a:off x="6041576" y="3346595"/>
            <a:ext cx="848279" cy="678865"/>
          </a:xfrm>
          <a:prstGeom prst="rect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LSTM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BDC9F6D-97B7-424A-BDF7-B956E6D01974}"/>
                  </a:ext>
                </a:extLst>
              </p:cNvPr>
              <p:cNvSpPr/>
              <p:nvPr/>
            </p:nvSpPr>
            <p:spPr>
              <a:xfrm>
                <a:off x="2013782" y="6082649"/>
                <a:ext cx="565604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BDC9F6D-97B7-424A-BDF7-B956E6D01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82" y="6082649"/>
                <a:ext cx="565604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08A08A53-69C8-4889-944C-6B596C355E6A}"/>
              </a:ext>
            </a:extLst>
          </p:cNvPr>
          <p:cNvSpPr/>
          <p:nvPr/>
        </p:nvSpPr>
        <p:spPr>
          <a:xfrm rot="16200000">
            <a:off x="2094628" y="5973800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DCFBF5D-D700-47AA-9A51-19C704591099}"/>
                  </a:ext>
                </a:extLst>
              </p:cNvPr>
              <p:cNvSpPr/>
              <p:nvPr/>
            </p:nvSpPr>
            <p:spPr>
              <a:xfrm>
                <a:off x="3236460" y="6100604"/>
                <a:ext cx="572721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DCFBF5D-D700-47AA-9A51-19C704591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460" y="6100604"/>
                <a:ext cx="572721" cy="46166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671C3997-D62D-4E7F-B04D-B061855B2FBF}"/>
              </a:ext>
            </a:extLst>
          </p:cNvPr>
          <p:cNvSpPr/>
          <p:nvPr/>
        </p:nvSpPr>
        <p:spPr>
          <a:xfrm rot="16200000">
            <a:off x="3321470" y="5991755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E450C6A-ACA0-4F22-B7EB-C6746304CB6D}"/>
                  </a:ext>
                </a:extLst>
              </p:cNvPr>
              <p:cNvSpPr/>
              <p:nvPr/>
            </p:nvSpPr>
            <p:spPr>
              <a:xfrm>
                <a:off x="4466255" y="6100604"/>
                <a:ext cx="572721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E450C6A-ACA0-4F22-B7EB-C6746304C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55" y="6100604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56D9AAD6-B6AC-4462-BCEF-524427360C4F}"/>
              </a:ext>
            </a:extLst>
          </p:cNvPr>
          <p:cNvSpPr/>
          <p:nvPr/>
        </p:nvSpPr>
        <p:spPr>
          <a:xfrm rot="16200000">
            <a:off x="4535415" y="5991755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AC7C74C-6102-4E46-AF7A-459B0CED5031}"/>
                  </a:ext>
                </a:extLst>
              </p:cNvPr>
              <p:cNvSpPr/>
              <p:nvPr/>
            </p:nvSpPr>
            <p:spPr>
              <a:xfrm>
                <a:off x="2054486" y="2645687"/>
                <a:ext cx="565604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AC7C74C-6102-4E46-AF7A-459B0CED5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86" y="2645687"/>
                <a:ext cx="565604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68B3B406-46F6-46F3-86EC-86BB19D61315}"/>
              </a:ext>
            </a:extLst>
          </p:cNvPr>
          <p:cNvSpPr/>
          <p:nvPr/>
        </p:nvSpPr>
        <p:spPr>
          <a:xfrm rot="5400000">
            <a:off x="2128883" y="3087328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6CA060D-DAB9-4A99-A013-F3E663F4D2AE}"/>
                  </a:ext>
                </a:extLst>
              </p:cNvPr>
              <p:cNvSpPr/>
              <p:nvPr/>
            </p:nvSpPr>
            <p:spPr>
              <a:xfrm>
                <a:off x="3253526" y="2619282"/>
                <a:ext cx="572721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6CA060D-DAB9-4A99-A013-F3E663F4D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26" y="2619282"/>
                <a:ext cx="572721" cy="46166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CE33E6E8-37D6-46AA-AC44-4BD67A6FBAF9}"/>
              </a:ext>
            </a:extLst>
          </p:cNvPr>
          <p:cNvSpPr/>
          <p:nvPr/>
        </p:nvSpPr>
        <p:spPr>
          <a:xfrm rot="5400000">
            <a:off x="3327923" y="3060923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DFEA35A-D14C-404B-AE08-EDFA9CF8CD0C}"/>
                  </a:ext>
                </a:extLst>
              </p:cNvPr>
              <p:cNvSpPr/>
              <p:nvPr/>
            </p:nvSpPr>
            <p:spPr>
              <a:xfrm>
                <a:off x="4550117" y="2619282"/>
                <a:ext cx="572721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DFEA35A-D14C-404B-AE08-EDFA9CF8C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17" y="2619282"/>
                <a:ext cx="572721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B7D73630-294E-42A1-A177-121105BEB967}"/>
              </a:ext>
            </a:extLst>
          </p:cNvPr>
          <p:cNvSpPr/>
          <p:nvPr/>
        </p:nvSpPr>
        <p:spPr>
          <a:xfrm rot="5400000">
            <a:off x="4624514" y="3060923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78098A6-B989-49FF-A3A3-355BC9A596AB}"/>
                  </a:ext>
                </a:extLst>
              </p:cNvPr>
              <p:cNvSpPr/>
              <p:nvPr/>
            </p:nvSpPr>
            <p:spPr>
              <a:xfrm>
                <a:off x="6233230" y="2645687"/>
                <a:ext cx="598497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78098A6-B989-49FF-A3A3-355BC9A59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230" y="2645687"/>
                <a:ext cx="598497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7B062F93-73BA-4BFD-946F-FD2FC0E10918}"/>
              </a:ext>
            </a:extLst>
          </p:cNvPr>
          <p:cNvSpPr/>
          <p:nvPr/>
        </p:nvSpPr>
        <p:spPr>
          <a:xfrm rot="5400000">
            <a:off x="6307627" y="3087328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9FE1CD0-24F9-4CE0-984A-ACB71DEAC7DB}"/>
                  </a:ext>
                </a:extLst>
              </p:cNvPr>
              <p:cNvSpPr/>
              <p:nvPr/>
            </p:nvSpPr>
            <p:spPr>
              <a:xfrm>
                <a:off x="6223281" y="6082649"/>
                <a:ext cx="598497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9FE1CD0-24F9-4CE0-984A-ACB71DEAC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81" y="6082649"/>
                <a:ext cx="598497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30458EB2-17F4-40EE-B301-5BE219B63C82}"/>
              </a:ext>
            </a:extLst>
          </p:cNvPr>
          <p:cNvSpPr/>
          <p:nvPr/>
        </p:nvSpPr>
        <p:spPr>
          <a:xfrm rot="16200000">
            <a:off x="6292441" y="5973800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BAF46FB-66EC-40B7-8D5D-DA3AE4735B3C}"/>
              </a:ext>
            </a:extLst>
          </p:cNvPr>
          <p:cNvSpPr txBox="1"/>
          <p:nvPr/>
        </p:nvSpPr>
        <p:spPr>
          <a:xfrm>
            <a:off x="5298898" y="4250887"/>
            <a:ext cx="74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DE40878F-2A4C-42F4-8A98-51DACC27747B}"/>
              </a:ext>
            </a:extLst>
          </p:cNvPr>
          <p:cNvSpPr/>
          <p:nvPr/>
        </p:nvSpPr>
        <p:spPr>
          <a:xfrm>
            <a:off x="4005845" y="5477736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2185CDA4-6310-43CF-87FB-092930A89036}"/>
              </a:ext>
            </a:extLst>
          </p:cNvPr>
          <p:cNvSpPr/>
          <p:nvPr/>
        </p:nvSpPr>
        <p:spPr>
          <a:xfrm>
            <a:off x="2760369" y="5477736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2A98DE54-8FF9-42BC-9665-7DCFFD15AAC4}"/>
              </a:ext>
            </a:extLst>
          </p:cNvPr>
          <p:cNvSpPr/>
          <p:nvPr/>
        </p:nvSpPr>
        <p:spPr>
          <a:xfrm>
            <a:off x="5325887" y="5484904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箭號: 向右 44">
            <a:extLst>
              <a:ext uri="{FF2B5EF4-FFF2-40B4-BE49-F238E27FC236}">
                <a16:creationId xmlns:a16="http://schemas.microsoft.com/office/drawing/2014/main" id="{9F841976-1164-4369-B68A-167EFAA7A301}"/>
              </a:ext>
            </a:extLst>
          </p:cNvPr>
          <p:cNvSpPr/>
          <p:nvPr/>
        </p:nvSpPr>
        <p:spPr>
          <a:xfrm>
            <a:off x="5664550" y="5484904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EB641103-EB70-4AEB-AF9A-125563DC1322}"/>
              </a:ext>
            </a:extLst>
          </p:cNvPr>
          <p:cNvSpPr/>
          <p:nvPr/>
        </p:nvSpPr>
        <p:spPr>
          <a:xfrm rot="10800000">
            <a:off x="5652517" y="3575783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7" name="箭號: 向右 46">
            <a:extLst>
              <a:ext uri="{FF2B5EF4-FFF2-40B4-BE49-F238E27FC236}">
                <a16:creationId xmlns:a16="http://schemas.microsoft.com/office/drawing/2014/main" id="{CC8FE7C0-3538-46E8-82C4-D300BAA80650}"/>
              </a:ext>
            </a:extLst>
          </p:cNvPr>
          <p:cNvSpPr/>
          <p:nvPr/>
        </p:nvSpPr>
        <p:spPr>
          <a:xfrm rot="10800000">
            <a:off x="5320861" y="3575783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8" name="箭號: 向右 47">
            <a:extLst>
              <a:ext uri="{FF2B5EF4-FFF2-40B4-BE49-F238E27FC236}">
                <a16:creationId xmlns:a16="http://schemas.microsoft.com/office/drawing/2014/main" id="{2EDB96C1-7935-41B5-A730-7DF36919348F}"/>
              </a:ext>
            </a:extLst>
          </p:cNvPr>
          <p:cNvSpPr/>
          <p:nvPr/>
        </p:nvSpPr>
        <p:spPr>
          <a:xfrm rot="10800000">
            <a:off x="4011552" y="3530043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箭號: 向右 48">
            <a:extLst>
              <a:ext uri="{FF2B5EF4-FFF2-40B4-BE49-F238E27FC236}">
                <a16:creationId xmlns:a16="http://schemas.microsoft.com/office/drawing/2014/main" id="{F800A8D7-2A34-43C6-BD99-0EFF2B3D0794}"/>
              </a:ext>
            </a:extLst>
          </p:cNvPr>
          <p:cNvSpPr/>
          <p:nvPr/>
        </p:nvSpPr>
        <p:spPr>
          <a:xfrm rot="10800000">
            <a:off x="2746987" y="3536227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箭號: 向右 49">
            <a:extLst>
              <a:ext uri="{FF2B5EF4-FFF2-40B4-BE49-F238E27FC236}">
                <a16:creationId xmlns:a16="http://schemas.microsoft.com/office/drawing/2014/main" id="{3E46B234-29B3-4F56-96B5-39FA0431CD29}"/>
              </a:ext>
            </a:extLst>
          </p:cNvPr>
          <p:cNvSpPr/>
          <p:nvPr/>
        </p:nvSpPr>
        <p:spPr>
          <a:xfrm rot="16200000">
            <a:off x="2146171" y="4943304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1" name="箭號: 向右 50">
            <a:extLst>
              <a:ext uri="{FF2B5EF4-FFF2-40B4-BE49-F238E27FC236}">
                <a16:creationId xmlns:a16="http://schemas.microsoft.com/office/drawing/2014/main" id="{49919AA4-9DF7-484E-95DC-4402A671D117}"/>
              </a:ext>
            </a:extLst>
          </p:cNvPr>
          <p:cNvSpPr/>
          <p:nvPr/>
        </p:nvSpPr>
        <p:spPr>
          <a:xfrm rot="16200000">
            <a:off x="3358133" y="4942113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2" name="箭號: 向右 51">
            <a:extLst>
              <a:ext uri="{FF2B5EF4-FFF2-40B4-BE49-F238E27FC236}">
                <a16:creationId xmlns:a16="http://schemas.microsoft.com/office/drawing/2014/main" id="{0D181BDE-6803-491B-B999-C93BEF9C7707}"/>
              </a:ext>
            </a:extLst>
          </p:cNvPr>
          <p:cNvSpPr/>
          <p:nvPr/>
        </p:nvSpPr>
        <p:spPr>
          <a:xfrm rot="16200000">
            <a:off x="4622446" y="4951187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3" name="箭號: 向右 52">
            <a:extLst>
              <a:ext uri="{FF2B5EF4-FFF2-40B4-BE49-F238E27FC236}">
                <a16:creationId xmlns:a16="http://schemas.microsoft.com/office/drawing/2014/main" id="{C058E57E-2172-4A87-8F40-EC77FC71A03E}"/>
              </a:ext>
            </a:extLst>
          </p:cNvPr>
          <p:cNvSpPr/>
          <p:nvPr/>
        </p:nvSpPr>
        <p:spPr>
          <a:xfrm rot="16200000">
            <a:off x="6322547" y="4948303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4" name="箭號: 向右 53">
            <a:extLst>
              <a:ext uri="{FF2B5EF4-FFF2-40B4-BE49-F238E27FC236}">
                <a16:creationId xmlns:a16="http://schemas.microsoft.com/office/drawing/2014/main" id="{DFD6C456-0526-4241-8785-55938AACDF0C}"/>
              </a:ext>
            </a:extLst>
          </p:cNvPr>
          <p:cNvSpPr/>
          <p:nvPr/>
        </p:nvSpPr>
        <p:spPr>
          <a:xfrm rot="5400000">
            <a:off x="2172551" y="4013264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箭號: 向右 54">
            <a:extLst>
              <a:ext uri="{FF2B5EF4-FFF2-40B4-BE49-F238E27FC236}">
                <a16:creationId xmlns:a16="http://schemas.microsoft.com/office/drawing/2014/main" id="{24274F69-1210-42E4-9400-119F7FA392AD}"/>
              </a:ext>
            </a:extLst>
          </p:cNvPr>
          <p:cNvSpPr/>
          <p:nvPr/>
        </p:nvSpPr>
        <p:spPr>
          <a:xfrm rot="5400000">
            <a:off x="3358133" y="4006674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箭號: 向右 55">
            <a:extLst>
              <a:ext uri="{FF2B5EF4-FFF2-40B4-BE49-F238E27FC236}">
                <a16:creationId xmlns:a16="http://schemas.microsoft.com/office/drawing/2014/main" id="{A1A75BA1-679B-4985-81AF-5DD617092AC6}"/>
              </a:ext>
            </a:extLst>
          </p:cNvPr>
          <p:cNvSpPr/>
          <p:nvPr/>
        </p:nvSpPr>
        <p:spPr>
          <a:xfrm rot="5400000">
            <a:off x="4654620" y="4006674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箭號: 向右 56">
            <a:extLst>
              <a:ext uri="{FF2B5EF4-FFF2-40B4-BE49-F238E27FC236}">
                <a16:creationId xmlns:a16="http://schemas.microsoft.com/office/drawing/2014/main" id="{809B0A80-511C-4150-BCD4-7690D9F2C36C}"/>
              </a:ext>
            </a:extLst>
          </p:cNvPr>
          <p:cNvSpPr/>
          <p:nvPr/>
        </p:nvSpPr>
        <p:spPr>
          <a:xfrm rot="5400000">
            <a:off x="6341682" y="3996393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FEB291E-83F6-4FCB-A2ED-74DCB4C5DC56}"/>
              </a:ext>
            </a:extLst>
          </p:cNvPr>
          <p:cNvSpPr/>
          <p:nvPr/>
        </p:nvSpPr>
        <p:spPr>
          <a:xfrm>
            <a:off x="2054486" y="4640453"/>
            <a:ext cx="423787" cy="2929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34A107F5-D5B7-4823-B218-40441D73FDA7}"/>
              </a:ext>
            </a:extLst>
          </p:cNvPr>
          <p:cNvSpPr/>
          <p:nvPr/>
        </p:nvSpPr>
        <p:spPr>
          <a:xfrm>
            <a:off x="2054486" y="4329071"/>
            <a:ext cx="423786" cy="292941"/>
          </a:xfrm>
          <a:prstGeom prst="rect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8959C67-0C81-4CCE-A913-C2AA7C90A5D7}"/>
              </a:ext>
            </a:extLst>
          </p:cNvPr>
          <p:cNvSpPr/>
          <p:nvPr/>
        </p:nvSpPr>
        <p:spPr>
          <a:xfrm>
            <a:off x="3253526" y="4640453"/>
            <a:ext cx="423787" cy="2929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946311B-FAD6-4F56-800B-74137361CA4D}"/>
              </a:ext>
            </a:extLst>
          </p:cNvPr>
          <p:cNvSpPr/>
          <p:nvPr/>
        </p:nvSpPr>
        <p:spPr>
          <a:xfrm>
            <a:off x="3253526" y="4329071"/>
            <a:ext cx="423786" cy="292941"/>
          </a:xfrm>
          <a:prstGeom prst="rect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5E5F586-ACF5-4FE3-B995-C1E1369D13E8}"/>
              </a:ext>
            </a:extLst>
          </p:cNvPr>
          <p:cNvSpPr/>
          <p:nvPr/>
        </p:nvSpPr>
        <p:spPr>
          <a:xfrm>
            <a:off x="4552613" y="4646131"/>
            <a:ext cx="423787" cy="2929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FEE94C0E-B537-4606-8340-FE76192F7D14}"/>
              </a:ext>
            </a:extLst>
          </p:cNvPr>
          <p:cNvSpPr/>
          <p:nvPr/>
        </p:nvSpPr>
        <p:spPr>
          <a:xfrm>
            <a:off x="4552613" y="4334749"/>
            <a:ext cx="423786" cy="292941"/>
          </a:xfrm>
          <a:prstGeom prst="rect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1BB8AB7-09FD-4342-A2D2-56BC799C240F}"/>
              </a:ext>
            </a:extLst>
          </p:cNvPr>
          <p:cNvSpPr/>
          <p:nvPr/>
        </p:nvSpPr>
        <p:spPr>
          <a:xfrm>
            <a:off x="6233230" y="4642437"/>
            <a:ext cx="423787" cy="2929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9A256F94-FEFD-4778-A104-DF2457812703}"/>
              </a:ext>
            </a:extLst>
          </p:cNvPr>
          <p:cNvSpPr/>
          <p:nvPr/>
        </p:nvSpPr>
        <p:spPr>
          <a:xfrm>
            <a:off x="6233230" y="4331055"/>
            <a:ext cx="423786" cy="292941"/>
          </a:xfrm>
          <a:prstGeom prst="rect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C7A8C38-0C9F-44A8-9609-E486DDF59A54}"/>
                  </a:ext>
                </a:extLst>
              </p:cNvPr>
              <p:cNvSpPr/>
              <p:nvPr/>
            </p:nvSpPr>
            <p:spPr>
              <a:xfrm>
                <a:off x="1993527" y="4341010"/>
                <a:ext cx="57663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C7A8C38-0C9F-44A8-9609-E486DDF59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27" y="4341010"/>
                <a:ext cx="576633" cy="46166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C2BC4C96-FA05-4D5B-BD61-B5B98FC24D4C}"/>
                  </a:ext>
                </a:extLst>
              </p:cNvPr>
              <p:cNvSpPr/>
              <p:nvPr/>
            </p:nvSpPr>
            <p:spPr>
              <a:xfrm>
                <a:off x="3218823" y="4405084"/>
                <a:ext cx="58375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C2BC4C96-FA05-4D5B-BD61-B5B98FC24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823" y="4405084"/>
                <a:ext cx="583750" cy="461665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7DD4C5FC-BD6B-4709-8888-4075B6010DBB}"/>
                  </a:ext>
                </a:extLst>
              </p:cNvPr>
              <p:cNvSpPr/>
              <p:nvPr/>
            </p:nvSpPr>
            <p:spPr>
              <a:xfrm>
                <a:off x="4485939" y="4426201"/>
                <a:ext cx="58375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7DD4C5FC-BD6B-4709-8888-4075B6010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939" y="4426201"/>
                <a:ext cx="583750" cy="461665"/>
              </a:xfrm>
              <a:prstGeom prst="rect">
                <a:avLst/>
              </a:prstGeom>
              <a:blipFill>
                <a:blip r:embed="rId13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EE360567-9CF7-4C1E-BEF7-7B81FDDD3898}"/>
                  </a:ext>
                </a:extLst>
              </p:cNvPr>
              <p:cNvSpPr/>
              <p:nvPr/>
            </p:nvSpPr>
            <p:spPr>
              <a:xfrm>
                <a:off x="6165255" y="4397499"/>
                <a:ext cx="609526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EE360567-9CF7-4C1E-BEF7-7B81FDDD3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255" y="4397499"/>
                <a:ext cx="609526" cy="461665"/>
              </a:xfrm>
              <a:prstGeom prst="rect">
                <a:avLst/>
              </a:prstGeom>
              <a:blipFill>
                <a:blip r:embed="rId14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0A585F1C-E34B-4E44-A1F2-CFBBE8E7B677}"/>
                  </a:ext>
                </a:extLst>
              </p:cNvPr>
              <p:cNvSpPr/>
              <p:nvPr/>
            </p:nvSpPr>
            <p:spPr>
              <a:xfrm>
                <a:off x="7486248" y="4497417"/>
                <a:ext cx="27519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We get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…</a:t>
                </a:r>
                <a:r>
                  <a:rPr lang="en-US" altLang="zh-TW" dirty="0"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0A585F1C-E34B-4E44-A1F2-CFBBE8E7B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48" y="4497417"/>
                <a:ext cx="2751907" cy="369332"/>
              </a:xfrm>
              <a:prstGeom prst="rect">
                <a:avLst/>
              </a:prstGeom>
              <a:blipFill>
                <a:blip r:embed="rId15"/>
                <a:stretch>
                  <a:fillRect l="-1774" t="-6667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62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E1E49780-3D5E-4C39-92CB-8FA6B151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482" y="4730698"/>
            <a:ext cx="1696433" cy="52735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A383CBF-668D-4D85-A19E-CB373E99C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336" y="2900017"/>
            <a:ext cx="4229690" cy="40963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B0C1089-A2E5-4096-8403-6C4EC0770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03"/>
          <a:stretch/>
        </p:blipFill>
        <p:spPr>
          <a:xfrm>
            <a:off x="1030160" y="4420045"/>
            <a:ext cx="5752286" cy="2396812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12441" y="1221465"/>
            <a:ext cx="6824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Generation problem - Basic Seq2Seq model 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63B8B4-1C9A-40E4-86DE-F61FCF39E403}"/>
              </a:ext>
            </a:extLst>
          </p:cNvPr>
          <p:cNvSpPr/>
          <p:nvPr/>
        </p:nvSpPr>
        <p:spPr>
          <a:xfrm>
            <a:off x="1154627" y="1679819"/>
            <a:ext cx="1969573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Decoder :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8EFCA41-B27A-403A-97C2-5DB2B84A6791}"/>
              </a:ext>
            </a:extLst>
          </p:cNvPr>
          <p:cNvSpPr/>
          <p:nvPr/>
        </p:nvSpPr>
        <p:spPr>
          <a:xfrm>
            <a:off x="1455898" y="3063117"/>
            <a:ext cx="848279" cy="6788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GRU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6BD47B6-5D93-4380-B57B-2BCC97E7730C}"/>
              </a:ext>
            </a:extLst>
          </p:cNvPr>
          <p:cNvSpPr/>
          <p:nvPr/>
        </p:nvSpPr>
        <p:spPr>
          <a:xfrm>
            <a:off x="2701374" y="3063117"/>
            <a:ext cx="848279" cy="6788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GRU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99E61B7-E5FD-4713-A3FF-CF19BEECC792}"/>
              </a:ext>
            </a:extLst>
          </p:cNvPr>
          <p:cNvSpPr/>
          <p:nvPr/>
        </p:nvSpPr>
        <p:spPr>
          <a:xfrm>
            <a:off x="3946850" y="3063117"/>
            <a:ext cx="848279" cy="6788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GRU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DEF0C5C-541E-46D7-8881-E600FEBA2CBB}"/>
              </a:ext>
            </a:extLst>
          </p:cNvPr>
          <p:cNvSpPr/>
          <p:nvPr/>
        </p:nvSpPr>
        <p:spPr>
          <a:xfrm>
            <a:off x="5650000" y="3063117"/>
            <a:ext cx="848279" cy="6788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GRU</a:t>
            </a:r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BDC9F6D-97B7-424A-BDF7-B956E6D01974}"/>
                  </a:ext>
                </a:extLst>
              </p:cNvPr>
              <p:cNvSpPr/>
              <p:nvPr/>
            </p:nvSpPr>
            <p:spPr>
              <a:xfrm>
                <a:off x="1625298" y="3948566"/>
                <a:ext cx="572721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BDC9F6D-97B7-424A-BDF7-B956E6D01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98" y="3948566"/>
                <a:ext cx="572721" cy="46166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08A08A53-69C8-4889-944C-6B596C355E6A}"/>
              </a:ext>
            </a:extLst>
          </p:cNvPr>
          <p:cNvSpPr/>
          <p:nvPr/>
        </p:nvSpPr>
        <p:spPr>
          <a:xfrm rot="16200000">
            <a:off x="1713001" y="3805713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671C3997-D62D-4E7F-B04D-B061855B2FBF}"/>
              </a:ext>
            </a:extLst>
          </p:cNvPr>
          <p:cNvSpPr/>
          <p:nvPr/>
        </p:nvSpPr>
        <p:spPr>
          <a:xfrm rot="16200000">
            <a:off x="2939843" y="3823668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56D9AAD6-B6AC-4462-BCEF-524427360C4F}"/>
              </a:ext>
            </a:extLst>
          </p:cNvPr>
          <p:cNvSpPr/>
          <p:nvPr/>
        </p:nvSpPr>
        <p:spPr>
          <a:xfrm rot="16200000">
            <a:off x="4153788" y="3823668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9FE1CD0-24F9-4CE0-984A-ACB71DEAC7DB}"/>
                  </a:ext>
                </a:extLst>
              </p:cNvPr>
              <p:cNvSpPr/>
              <p:nvPr/>
            </p:nvSpPr>
            <p:spPr>
              <a:xfrm>
                <a:off x="5658284" y="3948565"/>
                <a:ext cx="885948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9FE1CD0-24F9-4CE0-984A-ACB71DEAC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284" y="3948565"/>
                <a:ext cx="885948" cy="46166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30458EB2-17F4-40EE-B301-5BE219B63C82}"/>
              </a:ext>
            </a:extLst>
          </p:cNvPr>
          <p:cNvSpPr/>
          <p:nvPr/>
        </p:nvSpPr>
        <p:spPr>
          <a:xfrm rot="16200000">
            <a:off x="5910814" y="3805713"/>
            <a:ext cx="308278" cy="21769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DE40878F-2A4C-42F4-8A98-51DACC27747B}"/>
              </a:ext>
            </a:extLst>
          </p:cNvPr>
          <p:cNvSpPr/>
          <p:nvPr/>
        </p:nvSpPr>
        <p:spPr>
          <a:xfrm>
            <a:off x="3624218" y="3309649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箭號: 向右 42">
            <a:extLst>
              <a:ext uri="{FF2B5EF4-FFF2-40B4-BE49-F238E27FC236}">
                <a16:creationId xmlns:a16="http://schemas.microsoft.com/office/drawing/2014/main" id="{2185CDA4-6310-43CF-87FB-092930A89036}"/>
              </a:ext>
            </a:extLst>
          </p:cNvPr>
          <p:cNvSpPr/>
          <p:nvPr/>
        </p:nvSpPr>
        <p:spPr>
          <a:xfrm>
            <a:off x="2378742" y="3309649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箭號: 向右 43">
            <a:extLst>
              <a:ext uri="{FF2B5EF4-FFF2-40B4-BE49-F238E27FC236}">
                <a16:creationId xmlns:a16="http://schemas.microsoft.com/office/drawing/2014/main" id="{2A98DE54-8FF9-42BC-9665-7DCFFD15AAC4}"/>
              </a:ext>
            </a:extLst>
          </p:cNvPr>
          <p:cNvSpPr/>
          <p:nvPr/>
        </p:nvSpPr>
        <p:spPr>
          <a:xfrm>
            <a:off x="4944260" y="3316817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箭號: 向右 44">
            <a:extLst>
              <a:ext uri="{FF2B5EF4-FFF2-40B4-BE49-F238E27FC236}">
                <a16:creationId xmlns:a16="http://schemas.microsoft.com/office/drawing/2014/main" id="{9F841976-1164-4369-B68A-167EFAA7A301}"/>
              </a:ext>
            </a:extLst>
          </p:cNvPr>
          <p:cNvSpPr/>
          <p:nvPr/>
        </p:nvSpPr>
        <p:spPr>
          <a:xfrm>
            <a:off x="5282923" y="3316817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箭號: 向右 49">
            <a:extLst>
              <a:ext uri="{FF2B5EF4-FFF2-40B4-BE49-F238E27FC236}">
                <a16:creationId xmlns:a16="http://schemas.microsoft.com/office/drawing/2014/main" id="{3E46B234-29B3-4F56-96B5-39FA0431CD29}"/>
              </a:ext>
            </a:extLst>
          </p:cNvPr>
          <p:cNvSpPr/>
          <p:nvPr/>
        </p:nvSpPr>
        <p:spPr>
          <a:xfrm rot="16200000">
            <a:off x="1764544" y="2775217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1" name="箭號: 向右 50">
            <a:extLst>
              <a:ext uri="{FF2B5EF4-FFF2-40B4-BE49-F238E27FC236}">
                <a16:creationId xmlns:a16="http://schemas.microsoft.com/office/drawing/2014/main" id="{49919AA4-9DF7-484E-95DC-4402A671D117}"/>
              </a:ext>
            </a:extLst>
          </p:cNvPr>
          <p:cNvSpPr/>
          <p:nvPr/>
        </p:nvSpPr>
        <p:spPr>
          <a:xfrm rot="16200000">
            <a:off x="2976506" y="2774026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2" name="箭號: 向右 51">
            <a:extLst>
              <a:ext uri="{FF2B5EF4-FFF2-40B4-BE49-F238E27FC236}">
                <a16:creationId xmlns:a16="http://schemas.microsoft.com/office/drawing/2014/main" id="{0D181BDE-6803-491B-B999-C93BEF9C7707}"/>
              </a:ext>
            </a:extLst>
          </p:cNvPr>
          <p:cNvSpPr/>
          <p:nvPr/>
        </p:nvSpPr>
        <p:spPr>
          <a:xfrm rot="16200000">
            <a:off x="4240819" y="2783100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3" name="箭號: 向右 52">
            <a:extLst>
              <a:ext uri="{FF2B5EF4-FFF2-40B4-BE49-F238E27FC236}">
                <a16:creationId xmlns:a16="http://schemas.microsoft.com/office/drawing/2014/main" id="{C058E57E-2172-4A87-8F40-EC77FC71A03E}"/>
              </a:ext>
            </a:extLst>
          </p:cNvPr>
          <p:cNvSpPr/>
          <p:nvPr/>
        </p:nvSpPr>
        <p:spPr>
          <a:xfrm rot="16200000">
            <a:off x="5940920" y="2780216"/>
            <a:ext cx="248066" cy="31196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FEB291E-83F6-4FCB-A2ED-74DCB4C5DC56}"/>
              </a:ext>
            </a:extLst>
          </p:cNvPr>
          <p:cNvSpPr/>
          <p:nvPr/>
        </p:nvSpPr>
        <p:spPr>
          <a:xfrm>
            <a:off x="1672859" y="2352884"/>
            <a:ext cx="423787" cy="4124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8959C67-0C81-4CCE-A913-C2AA7C90A5D7}"/>
              </a:ext>
            </a:extLst>
          </p:cNvPr>
          <p:cNvSpPr/>
          <p:nvPr/>
        </p:nvSpPr>
        <p:spPr>
          <a:xfrm>
            <a:off x="2871899" y="2352884"/>
            <a:ext cx="423787" cy="4124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65E5F586-ACF5-4FE3-B995-C1E1369D13E8}"/>
              </a:ext>
            </a:extLst>
          </p:cNvPr>
          <p:cNvSpPr/>
          <p:nvPr/>
        </p:nvSpPr>
        <p:spPr>
          <a:xfrm>
            <a:off x="4170986" y="2352884"/>
            <a:ext cx="423787" cy="4181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1BB8AB7-09FD-4342-A2D2-56BC799C240F}"/>
              </a:ext>
            </a:extLst>
          </p:cNvPr>
          <p:cNvSpPr/>
          <p:nvPr/>
        </p:nvSpPr>
        <p:spPr>
          <a:xfrm>
            <a:off x="5851603" y="2353135"/>
            <a:ext cx="423787" cy="4141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chemeClr val="tx1"/>
              </a:solidFill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C7A8C38-0C9F-44A8-9609-E486DDF59A54}"/>
                  </a:ext>
                </a:extLst>
              </p:cNvPr>
              <p:cNvSpPr/>
              <p:nvPr/>
            </p:nvSpPr>
            <p:spPr>
              <a:xfrm>
                <a:off x="1614844" y="2309321"/>
                <a:ext cx="57663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1C7A8C38-0C9F-44A8-9609-E486DDF59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44" y="2309321"/>
                <a:ext cx="576633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C2BC4C96-FA05-4D5B-BD61-B5B98FC24D4C}"/>
                  </a:ext>
                </a:extLst>
              </p:cNvPr>
              <p:cNvSpPr/>
              <p:nvPr/>
            </p:nvSpPr>
            <p:spPr>
              <a:xfrm>
                <a:off x="2824374" y="2339774"/>
                <a:ext cx="58375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C2BC4C96-FA05-4D5B-BD61-B5B98FC24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74" y="2339774"/>
                <a:ext cx="583750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7DD4C5FC-BD6B-4709-8888-4075B6010DBB}"/>
                  </a:ext>
                </a:extLst>
              </p:cNvPr>
              <p:cNvSpPr/>
              <p:nvPr/>
            </p:nvSpPr>
            <p:spPr>
              <a:xfrm>
                <a:off x="4086440" y="2353135"/>
                <a:ext cx="58375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7DD4C5FC-BD6B-4709-8888-4075B6010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440" y="2353135"/>
                <a:ext cx="583750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EE360567-9CF7-4C1E-BEF7-7B81FDDD3898}"/>
                  </a:ext>
                </a:extLst>
              </p:cNvPr>
              <p:cNvSpPr/>
              <p:nvPr/>
            </p:nvSpPr>
            <p:spPr>
              <a:xfrm>
                <a:off x="5769762" y="2307069"/>
                <a:ext cx="582082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EE360567-9CF7-4C1E-BEF7-7B81FDDD3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62" y="2307069"/>
                <a:ext cx="58208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0A585F1C-E34B-4E44-A1F2-CFBBE8E7B677}"/>
                  </a:ext>
                </a:extLst>
              </p:cNvPr>
              <p:cNvSpPr/>
              <p:nvPr/>
            </p:nvSpPr>
            <p:spPr>
              <a:xfrm>
                <a:off x="7712222" y="2212221"/>
                <a:ext cx="3505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Encoder output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…</a:t>
                </a:r>
                <a:r>
                  <a:rPr lang="en-US" altLang="zh-TW" dirty="0"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0A585F1C-E34B-4E44-A1F2-CFBBE8E7B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222" y="2212221"/>
                <a:ext cx="3505768" cy="369332"/>
              </a:xfrm>
              <a:prstGeom prst="rect">
                <a:avLst/>
              </a:prstGeom>
              <a:blipFill>
                <a:blip r:embed="rId12"/>
                <a:stretch>
                  <a:fillRect l="-1391" t="-6667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8465A0D-D7E0-413B-88B0-6DCE1905C588}"/>
                  </a:ext>
                </a:extLst>
              </p:cNvPr>
              <p:cNvSpPr/>
              <p:nvPr/>
            </p:nvSpPr>
            <p:spPr>
              <a:xfrm>
                <a:off x="2848032" y="3959742"/>
                <a:ext cx="562205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8465A0D-D7E0-413B-88B0-6DCE1905C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032" y="3959742"/>
                <a:ext cx="562205" cy="461665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BFE0B96B-E78F-4180-A881-28AC7E9D6929}"/>
                  </a:ext>
                </a:extLst>
              </p:cNvPr>
              <p:cNvSpPr/>
              <p:nvPr/>
            </p:nvSpPr>
            <p:spPr>
              <a:xfrm>
                <a:off x="4059667" y="3975791"/>
                <a:ext cx="572721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BFE0B96B-E78F-4180-A881-28AC7E9D6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67" y="3975791"/>
                <a:ext cx="572721" cy="461665"/>
              </a:xfrm>
              <a:prstGeom prst="rect">
                <a:avLst/>
              </a:prstGeom>
              <a:blipFill>
                <a:blip r:embed="rId14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349DC47C-E31E-47B9-9A90-9CDBFA1AD12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1198"/>
          <a:stretch/>
        </p:blipFill>
        <p:spPr>
          <a:xfrm>
            <a:off x="8073042" y="3626336"/>
            <a:ext cx="2144127" cy="832591"/>
          </a:xfrm>
          <a:prstGeom prst="rect">
            <a:avLst/>
          </a:prstGeom>
        </p:spPr>
      </p:pic>
      <p:sp>
        <p:nvSpPr>
          <p:cNvPr id="74" name="矩形 73">
            <a:extLst>
              <a:ext uri="{FF2B5EF4-FFF2-40B4-BE49-F238E27FC236}">
                <a16:creationId xmlns:a16="http://schemas.microsoft.com/office/drawing/2014/main" id="{EF9195D0-12CA-45FB-8358-0F1C8B073260}"/>
              </a:ext>
            </a:extLst>
          </p:cNvPr>
          <p:cNvSpPr/>
          <p:nvPr/>
        </p:nvSpPr>
        <p:spPr>
          <a:xfrm>
            <a:off x="9213178" y="4796694"/>
            <a:ext cx="267549" cy="3758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C84856F-FDBE-4AAF-AF38-CB5080E0B2A2}"/>
              </a:ext>
            </a:extLst>
          </p:cNvPr>
          <p:cNvSpPr txBox="1"/>
          <p:nvPr/>
        </p:nvSpPr>
        <p:spPr>
          <a:xfrm>
            <a:off x="9480727" y="4925844"/>
            <a:ext cx="85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Value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BA73304C-2539-42D1-A472-445E507C7041}"/>
              </a:ext>
            </a:extLst>
          </p:cNvPr>
          <p:cNvSpPr/>
          <p:nvPr/>
        </p:nvSpPr>
        <p:spPr>
          <a:xfrm>
            <a:off x="9391040" y="2140769"/>
            <a:ext cx="1715110" cy="47900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FB0A82D1-A4BE-4CD6-8895-51E070E0A4F1}"/>
              </a:ext>
            </a:extLst>
          </p:cNvPr>
          <p:cNvSpPr txBox="1"/>
          <p:nvPr/>
        </p:nvSpPr>
        <p:spPr>
          <a:xfrm>
            <a:off x="10784372" y="2612518"/>
            <a:ext cx="85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Key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C549F2B4-549D-4C31-B0A0-C6D8B4BB576D}"/>
              </a:ext>
            </a:extLst>
          </p:cNvPr>
          <p:cNvSpPr/>
          <p:nvPr/>
        </p:nvSpPr>
        <p:spPr>
          <a:xfrm>
            <a:off x="10094424" y="2914825"/>
            <a:ext cx="226736" cy="4289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DEC86102-1457-4F0F-9666-2605F0BB1F80}"/>
              </a:ext>
            </a:extLst>
          </p:cNvPr>
          <p:cNvSpPr txBox="1"/>
          <p:nvPr/>
        </p:nvSpPr>
        <p:spPr>
          <a:xfrm>
            <a:off x="10101344" y="3309649"/>
            <a:ext cx="111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Query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725E61D-6B21-4E3C-9B4C-367AA197149A}"/>
                  </a:ext>
                </a:extLst>
              </p:cNvPr>
              <p:cNvSpPr txBox="1"/>
              <p:nvPr/>
            </p:nvSpPr>
            <p:spPr>
              <a:xfrm>
                <a:off x="7666525" y="3751455"/>
                <a:ext cx="595095" cy="47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6725E61D-6B21-4E3C-9B4C-367AA1971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525" y="3751455"/>
                <a:ext cx="595095" cy="479106"/>
              </a:xfrm>
              <a:prstGeom prst="rect">
                <a:avLst/>
              </a:prstGeom>
              <a:blipFill>
                <a:blip r:embed="rId16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83612E80-086A-4F3B-8EFF-2DADF03ED99B}"/>
                  </a:ext>
                </a:extLst>
              </p:cNvPr>
              <p:cNvSpPr txBox="1"/>
              <p:nvPr/>
            </p:nvSpPr>
            <p:spPr>
              <a:xfrm>
                <a:off x="9346549" y="3602110"/>
                <a:ext cx="355007" cy="382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83612E80-086A-4F3B-8EFF-2DADF03ED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549" y="3602110"/>
                <a:ext cx="355007" cy="382412"/>
              </a:xfrm>
              <a:prstGeom prst="rect">
                <a:avLst/>
              </a:prstGeom>
              <a:blipFill>
                <a:blip r:embed="rId17"/>
                <a:stretch>
                  <a:fillRect r="-3448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4A18FF7C-03CA-44A9-A58D-94A743EC6F5D}"/>
                  </a:ext>
                </a:extLst>
              </p:cNvPr>
              <p:cNvSpPr txBox="1"/>
              <p:nvPr/>
            </p:nvSpPr>
            <p:spPr>
              <a:xfrm>
                <a:off x="9706569" y="4060310"/>
                <a:ext cx="355007" cy="3783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4A18FF7C-03CA-44A9-A58D-94A743EC6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569" y="4060310"/>
                <a:ext cx="355007" cy="378373"/>
              </a:xfrm>
              <a:prstGeom prst="rect">
                <a:avLst/>
              </a:prstGeom>
              <a:blipFill>
                <a:blip r:embed="rId18"/>
                <a:stretch>
                  <a:fillRect r="-11864" b="-3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圖片 19">
            <a:extLst>
              <a:ext uri="{FF2B5EF4-FFF2-40B4-BE49-F238E27FC236}">
                <a16:creationId xmlns:a16="http://schemas.microsoft.com/office/drawing/2014/main" id="{511BFE76-DB99-4BF5-9CDC-1E0A044A68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55116" y="5776035"/>
            <a:ext cx="4515480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3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12441" y="1221465"/>
            <a:ext cx="7475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Generation problem – pointer-generator network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4637AEA-BF15-4C62-A26C-2BB39AE70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14" y="2529811"/>
            <a:ext cx="6639299" cy="370649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76D9AC3-A05E-4932-85C7-DFAFBDC8C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633" y="2735431"/>
            <a:ext cx="3980445" cy="40438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A78468AC-91D6-4433-81BE-F8EC29915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633" y="4724016"/>
            <a:ext cx="4066246" cy="39307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1085F54-3E50-48AB-BA73-31B0462DE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353" y="5196543"/>
            <a:ext cx="3452637" cy="132909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CB0BFC2-EB02-4945-A223-D57357689354}"/>
              </a:ext>
            </a:extLst>
          </p:cNvPr>
          <p:cNvSpPr/>
          <p:nvPr/>
        </p:nvSpPr>
        <p:spPr>
          <a:xfrm>
            <a:off x="7535917" y="6236303"/>
            <a:ext cx="1513490" cy="39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EC7B13B-A099-4895-B364-B582B62B4AC9}"/>
              </a:ext>
            </a:extLst>
          </p:cNvPr>
          <p:cNvSpPr/>
          <p:nvPr/>
        </p:nvSpPr>
        <p:spPr>
          <a:xfrm>
            <a:off x="9774445" y="4744262"/>
            <a:ext cx="2028671" cy="357475"/>
          </a:xfrm>
          <a:prstGeom prst="rect">
            <a:avLst/>
          </a:prstGeom>
          <a:solidFill>
            <a:srgbClr val="00B0F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1E4CCC6-C3A8-40FE-B8C7-9D1C1F17F3DA}"/>
              </a:ext>
            </a:extLst>
          </p:cNvPr>
          <p:cNvSpPr/>
          <p:nvPr/>
        </p:nvSpPr>
        <p:spPr>
          <a:xfrm>
            <a:off x="8364074" y="4735329"/>
            <a:ext cx="1248782" cy="357475"/>
          </a:xfrm>
          <a:prstGeom prst="rect">
            <a:avLst/>
          </a:prstGeom>
          <a:solidFill>
            <a:srgbClr val="00B05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1FC1B20-B33E-4984-ADA0-286A5043509A}"/>
              </a:ext>
            </a:extLst>
          </p:cNvPr>
          <p:cNvSpPr/>
          <p:nvPr/>
        </p:nvSpPr>
        <p:spPr>
          <a:xfrm>
            <a:off x="10669921" y="2749047"/>
            <a:ext cx="236204" cy="357475"/>
          </a:xfrm>
          <a:prstGeom prst="rect">
            <a:avLst/>
          </a:prstGeom>
          <a:solidFill>
            <a:srgbClr val="00B0F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C69C31A-2F62-4F4A-9EA8-A2694DD397BF}"/>
              </a:ext>
            </a:extLst>
          </p:cNvPr>
          <p:cNvSpPr/>
          <p:nvPr/>
        </p:nvSpPr>
        <p:spPr>
          <a:xfrm>
            <a:off x="9872476" y="2758887"/>
            <a:ext cx="236204" cy="357475"/>
          </a:xfrm>
          <a:prstGeom prst="rect">
            <a:avLst/>
          </a:prstGeom>
          <a:solidFill>
            <a:srgbClr val="FFC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C9497820-E496-4EC9-9918-81B3ED5D26E9}"/>
              </a:ext>
            </a:extLst>
          </p:cNvPr>
          <p:cNvSpPr/>
          <p:nvPr/>
        </p:nvSpPr>
        <p:spPr>
          <a:xfrm>
            <a:off x="9075031" y="2758887"/>
            <a:ext cx="236204" cy="357475"/>
          </a:xfrm>
          <a:prstGeom prst="rect">
            <a:avLst/>
          </a:prstGeom>
          <a:solidFill>
            <a:srgbClr val="C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DFE6AB5-7DA9-4077-9A56-C3EBE82A3A6E}"/>
              </a:ext>
            </a:extLst>
          </p:cNvPr>
          <p:cNvSpPr txBox="1"/>
          <p:nvPr/>
        </p:nvSpPr>
        <p:spPr>
          <a:xfrm>
            <a:off x="7201562" y="3355143"/>
            <a:ext cx="37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Noto Sans Cond" panose="020B0506040504020204" pitchFamily="34"/>
                <a:ea typeface="Noto Sans Cond" panose="020B0506040504020204" pitchFamily="34"/>
                <a:cs typeface="Noto Sans Cond" panose="020B0506040504020204" pitchFamily="34"/>
              </a:rPr>
              <a:t>Encoder output (after attention)</a:t>
            </a:r>
            <a:endParaRPr lang="zh-TW" altLang="en-US" dirty="0">
              <a:latin typeface="Noto Sans Cond" panose="020B0506040504020204" pitchFamily="34"/>
              <a:cs typeface="Noto Sans Cond" panose="020B0506040504020204" pitchFamily="34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C2CA5397-F93B-4313-8DB6-DE86BB303A4E}"/>
              </a:ext>
            </a:extLst>
          </p:cNvPr>
          <p:cNvSpPr/>
          <p:nvPr/>
        </p:nvSpPr>
        <p:spPr>
          <a:xfrm>
            <a:off x="7250207" y="3367000"/>
            <a:ext cx="2972938" cy="357475"/>
          </a:xfrm>
          <a:prstGeom prst="rect">
            <a:avLst/>
          </a:prstGeom>
          <a:solidFill>
            <a:srgbClr val="C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83A934DD-8DAD-4198-8B78-5B041E4ED969}"/>
              </a:ext>
            </a:extLst>
          </p:cNvPr>
          <p:cNvSpPr txBox="1"/>
          <p:nvPr/>
        </p:nvSpPr>
        <p:spPr>
          <a:xfrm>
            <a:off x="9048826" y="2156172"/>
            <a:ext cx="185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Noto Sans Cond" panose="020B0506040504020204" pitchFamily="34"/>
                <a:ea typeface="Noto Sans Cond" panose="020B0506040504020204" pitchFamily="34"/>
                <a:cs typeface="Noto Sans Cond" panose="020B0506040504020204" pitchFamily="34"/>
              </a:rPr>
              <a:t>Decoder output</a:t>
            </a:r>
            <a:endParaRPr lang="zh-TW" altLang="en-US" dirty="0">
              <a:latin typeface="Noto Sans Cond" panose="020B0506040504020204" pitchFamily="34"/>
              <a:cs typeface="Noto Sans Cond" panose="020B0506040504020204" pitchFamily="34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D0274011-BA3F-4079-9319-403D4BA53FA3}"/>
              </a:ext>
            </a:extLst>
          </p:cNvPr>
          <p:cNvSpPr/>
          <p:nvPr/>
        </p:nvSpPr>
        <p:spPr>
          <a:xfrm>
            <a:off x="8988465" y="2116821"/>
            <a:ext cx="1859873" cy="357475"/>
          </a:xfrm>
          <a:prstGeom prst="rect">
            <a:avLst/>
          </a:prstGeom>
          <a:solidFill>
            <a:srgbClr val="FFC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57B5464C-A686-4B50-BC07-17519E9C0920}"/>
              </a:ext>
            </a:extLst>
          </p:cNvPr>
          <p:cNvSpPr txBox="1"/>
          <p:nvPr/>
        </p:nvSpPr>
        <p:spPr>
          <a:xfrm>
            <a:off x="10528758" y="3407013"/>
            <a:ext cx="152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Noto Sans Cond" panose="020B0506040504020204" pitchFamily="34"/>
                <a:ea typeface="Noto Sans Cond" panose="020B0506040504020204" pitchFamily="34"/>
                <a:cs typeface="Noto Sans Cond" panose="020B0506040504020204" pitchFamily="34"/>
              </a:rPr>
              <a:t>Decoder input</a:t>
            </a:r>
            <a:endParaRPr lang="zh-TW" altLang="en-US" dirty="0">
              <a:latin typeface="Noto Sans Cond" panose="020B0506040504020204" pitchFamily="34"/>
              <a:cs typeface="Noto Sans Cond" panose="020B0506040504020204" pitchFamily="34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C214AC83-69AD-4629-85A2-3B2A0394CDBA}"/>
              </a:ext>
            </a:extLst>
          </p:cNvPr>
          <p:cNvSpPr/>
          <p:nvPr/>
        </p:nvSpPr>
        <p:spPr>
          <a:xfrm>
            <a:off x="10575140" y="3401619"/>
            <a:ext cx="1357945" cy="357475"/>
          </a:xfrm>
          <a:prstGeom prst="rect">
            <a:avLst/>
          </a:prstGeom>
          <a:solidFill>
            <a:srgbClr val="00B0F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B22070CC-9396-48F5-AB07-284C26BE6D7B}"/>
              </a:ext>
            </a:extLst>
          </p:cNvPr>
          <p:cNvCxnSpPr>
            <a:endCxn id="59" idx="0"/>
          </p:cNvCxnSpPr>
          <p:nvPr/>
        </p:nvCxnSpPr>
        <p:spPr>
          <a:xfrm flipH="1">
            <a:off x="8736676" y="3116362"/>
            <a:ext cx="456457" cy="25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EC070EBB-DB52-44E5-BA45-17FC694A88A5}"/>
              </a:ext>
            </a:extLst>
          </p:cNvPr>
          <p:cNvCxnSpPr>
            <a:cxnSpLocks/>
            <a:stCxn id="56" idx="0"/>
            <a:endCxn id="63" idx="2"/>
          </p:cNvCxnSpPr>
          <p:nvPr/>
        </p:nvCxnSpPr>
        <p:spPr>
          <a:xfrm flipH="1" flipV="1">
            <a:off x="9918402" y="2474296"/>
            <a:ext cx="72176" cy="28459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2AC9F94B-70DA-4623-9AB8-EB1852B577B7}"/>
              </a:ext>
            </a:extLst>
          </p:cNvPr>
          <p:cNvCxnSpPr>
            <a:endCxn id="71" idx="0"/>
          </p:cNvCxnSpPr>
          <p:nvPr/>
        </p:nvCxnSpPr>
        <p:spPr>
          <a:xfrm>
            <a:off x="10788023" y="3106522"/>
            <a:ext cx="466090" cy="29509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2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8BCFCE6-E10F-445C-A543-FBF350024E92}"/>
                  </a:ext>
                </a:extLst>
              </p:cNvPr>
              <p:cNvSpPr/>
              <p:nvPr/>
            </p:nvSpPr>
            <p:spPr>
              <a:xfrm>
                <a:off x="978818" y="1683130"/>
                <a:ext cx="10614091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Notation 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Selection probability sequence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𝑞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attention decode at step j to encode word </a:t>
                </a:r>
                <a:r>
                  <a:rPr lang="en-US" altLang="zh-TW" sz="2000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</a:t>
                </a:r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: 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attention distribution for a decoding step j :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Given a threshold    , the selection is applied as a hard mask, such as 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After that , we will normalize the distribution as the new copy probabilities.</a:t>
                </a:r>
              </a:p>
            </p:txBody>
          </p:sp>
        </mc:Choice>
        <mc:Fallback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8BCFCE6-E10F-445C-A543-FBF350024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18" y="1683130"/>
                <a:ext cx="10614091" cy="4616648"/>
              </a:xfrm>
              <a:prstGeom prst="rect">
                <a:avLst/>
              </a:prstGeom>
              <a:blipFill>
                <a:blip r:embed="rId3"/>
                <a:stretch>
                  <a:fillRect l="-804" b="-22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FCB688DB-631F-4FB0-86D1-FECEA673B1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31" t="21711" r="41237" b="15422"/>
          <a:stretch/>
        </p:blipFill>
        <p:spPr>
          <a:xfrm>
            <a:off x="3831466" y="3853151"/>
            <a:ext cx="180975" cy="226219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12441" y="1221465"/>
            <a:ext cx="404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Bottom-up copy Attention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8080EC9-2BE2-48C1-A014-BECFF823B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089" y="2795752"/>
            <a:ext cx="330325" cy="42041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C33BF73-48D5-4B8A-A40A-2A56EB70E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540" y="4574650"/>
            <a:ext cx="5311510" cy="927196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701F2A8E-DCFC-489D-99A3-0DE5DFAE0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988" y="3262332"/>
            <a:ext cx="1550062" cy="3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5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FF26B04-7E8E-4CCF-A0FA-DD3CB09DDC9C}"/>
                  </a:ext>
                </a:extLst>
              </p:cNvPr>
              <p:cNvSpPr/>
              <p:nvPr/>
            </p:nvSpPr>
            <p:spPr>
              <a:xfrm>
                <a:off x="1058870" y="1636964"/>
                <a:ext cx="10234362" cy="4632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Notation 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Source token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Summary :</a:t>
                </a:r>
                <a:r>
                  <a:rPr lang="en-US" altLang="zh-TW" sz="2000" dirty="0"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</a:p>
              <a:p>
                <a:pPr marL="742950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attention decode at step j to encode word </a:t>
                </a:r>
                <a:r>
                  <a:rPr lang="en-US" altLang="zh-TW" sz="2000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</a:t>
                </a:r>
                <a:r>
                  <a:rPr lang="en-US" altLang="zh-TW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:       (P.15) 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Length penalty :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Copy penalty :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Scoring Function : </a:t>
                </a: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7FF26B04-7E8E-4CCF-A0FA-DD3CB09DD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70" y="1636964"/>
                <a:ext cx="10234362" cy="4632037"/>
              </a:xfrm>
              <a:prstGeom prst="rect">
                <a:avLst/>
              </a:prstGeom>
              <a:blipFill>
                <a:blip r:embed="rId3"/>
                <a:stretch>
                  <a:fillRect l="-834" b="-22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7043F1BA-935A-4275-83A1-1D9080245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306" y="4799193"/>
            <a:ext cx="4474482" cy="918990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4012441" y="1221465"/>
            <a:ext cx="516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Generation problem – 2 penalties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796A4CB-9D82-4D75-A94F-591F67617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018" y="4086318"/>
            <a:ext cx="1925904" cy="58951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9692F31-BAAE-4141-80A9-6A57A42F0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728" y="6182196"/>
            <a:ext cx="4059029" cy="28061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90F241C-3626-4E7A-A77E-433AC36E59C6}"/>
              </a:ext>
            </a:extLst>
          </p:cNvPr>
          <p:cNvSpPr txBox="1"/>
          <p:nvPr/>
        </p:nvSpPr>
        <p:spPr>
          <a:xfrm>
            <a:off x="6521797" y="3901652"/>
            <a:ext cx="4345900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Higher </a:t>
            </a:r>
            <a:r>
              <a:rPr lang="en-US" altLang="zh-TW" dirty="0">
                <a:latin typeface="Lucida Handwriting" panose="03010101010101010101" pitchFamily="66" charset="0"/>
                <a:ea typeface="Amiri" panose="00000500000000000000" pitchFamily="2" charset="-78"/>
                <a:cs typeface="Amiri" panose="00000500000000000000" pitchFamily="2" charset="-78"/>
              </a:rPr>
              <a:t>a</a:t>
            </a: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is , longer the summaries are .</a:t>
            </a:r>
            <a:endParaRPr lang="zh-TW" altLang="en-US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25BF7CCE-5286-4246-A51E-198B6CC08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622" y="3322361"/>
            <a:ext cx="330325" cy="4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1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72B882-CA78-4E65-B39B-2AE4051B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55" y="590768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A8EA0568-3012-4D39-B080-107626D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6635C7-C7B7-4CD9-B048-3D7C442AED3B}"/>
              </a:ext>
            </a:extLst>
          </p:cNvPr>
          <p:cNvSpPr/>
          <p:nvPr/>
        </p:nvSpPr>
        <p:spPr>
          <a:xfrm>
            <a:off x="3938869" y="885134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Example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0FE0421-040C-409C-8166-3BB87CA72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019"/>
          <a:stretch/>
        </p:blipFill>
        <p:spPr>
          <a:xfrm>
            <a:off x="2724424" y="1663575"/>
            <a:ext cx="5650542" cy="22970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6B79281-9D5C-49FD-9E22-992DA90EF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04" y="4911151"/>
            <a:ext cx="5868219" cy="12193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543F264-242E-404F-ADEC-62CF1D90A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723" y="4911151"/>
            <a:ext cx="6001511" cy="9225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8D61003-B9B8-4AE0-A1F0-12A9F9DC044E}"/>
              </a:ext>
            </a:extLst>
          </p:cNvPr>
          <p:cNvSpPr/>
          <p:nvPr/>
        </p:nvSpPr>
        <p:spPr>
          <a:xfrm>
            <a:off x="3938869" y="5227927"/>
            <a:ext cx="2146854" cy="3028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BB90257-82DA-476B-96EB-F2FE1EB70448}"/>
              </a:ext>
            </a:extLst>
          </p:cNvPr>
          <p:cNvSpPr/>
          <p:nvPr/>
        </p:nvSpPr>
        <p:spPr>
          <a:xfrm>
            <a:off x="274509" y="5520836"/>
            <a:ext cx="1775007" cy="3028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F85F527-2E3E-4712-BEAE-CB8D1096252F}"/>
              </a:ext>
            </a:extLst>
          </p:cNvPr>
          <p:cNvSpPr/>
          <p:nvPr/>
        </p:nvSpPr>
        <p:spPr>
          <a:xfrm>
            <a:off x="4196370" y="5530820"/>
            <a:ext cx="759259" cy="3028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BBEE10-D7D8-4E6F-87D5-22841E266036}"/>
              </a:ext>
            </a:extLst>
          </p:cNvPr>
          <p:cNvSpPr/>
          <p:nvPr/>
        </p:nvSpPr>
        <p:spPr>
          <a:xfrm>
            <a:off x="6775158" y="2259960"/>
            <a:ext cx="813312" cy="3028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5601F71-6BD6-45D0-8E5B-2BA9199D83CA}"/>
              </a:ext>
            </a:extLst>
          </p:cNvPr>
          <p:cNvSpPr/>
          <p:nvPr/>
        </p:nvSpPr>
        <p:spPr>
          <a:xfrm>
            <a:off x="2724423" y="3078141"/>
            <a:ext cx="3697397" cy="3028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89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6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Data set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E22FAD-DD13-434B-933F-5F412BEADFF3}"/>
              </a:ext>
            </a:extLst>
          </p:cNvPr>
          <p:cNvSpPr/>
          <p:nvPr/>
        </p:nvSpPr>
        <p:spPr>
          <a:xfrm>
            <a:off x="978819" y="2093034"/>
            <a:ext cx="10234362" cy="393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CNN/DM: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93k articles form CNN(with summary).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220k articles form Daily Mail(with summary).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 New York Times Annotated Corpus :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Contains over 1.8 million articles written and published by the New York Times between 1987/1/1 ~ 2007/6/19. 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corpus includes Over 1.8 million articles.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Over 650,000 article summaries written by library scientists.</a:t>
            </a:r>
          </a:p>
        </p:txBody>
      </p:sp>
    </p:spTree>
    <p:extLst>
      <p:ext uri="{BB962C8B-B14F-4D97-AF65-F5344CB8AC3E}">
        <p14:creationId xmlns:p14="http://schemas.microsoft.com/office/powerpoint/2010/main" val="2693276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0FAAF9B-12D4-40E9-9CE9-38DE60A3B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635" y="1892668"/>
            <a:ext cx="8160730" cy="151230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329BFBC-AA3B-465F-A7E3-D6B12AB9B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635" y="3338245"/>
            <a:ext cx="8096105" cy="256853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9F2C3AD-51C1-461D-9635-6AFAFF4D04D1}"/>
              </a:ext>
            </a:extLst>
          </p:cNvPr>
          <p:cNvSpPr/>
          <p:nvPr/>
        </p:nvSpPr>
        <p:spPr>
          <a:xfrm>
            <a:off x="2015635" y="3404971"/>
            <a:ext cx="8096105" cy="336712"/>
          </a:xfrm>
          <a:prstGeom prst="rect">
            <a:avLst/>
          </a:prstGeom>
          <a:solidFill>
            <a:srgbClr val="F48C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DCC549C-FF22-46D2-8353-411679BFCE87}"/>
              </a:ext>
            </a:extLst>
          </p:cNvPr>
          <p:cNvSpPr/>
          <p:nvPr/>
        </p:nvSpPr>
        <p:spPr>
          <a:xfrm>
            <a:off x="2015635" y="3741683"/>
            <a:ext cx="8096105" cy="60475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9C3821-872B-4108-AFBD-8D43F398853A}"/>
              </a:ext>
            </a:extLst>
          </p:cNvPr>
          <p:cNvSpPr/>
          <p:nvPr/>
        </p:nvSpPr>
        <p:spPr>
          <a:xfrm>
            <a:off x="2015634" y="4346438"/>
            <a:ext cx="8096105" cy="840822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390355-13A9-4801-A01C-F47BD8843EC0}"/>
              </a:ext>
            </a:extLst>
          </p:cNvPr>
          <p:cNvSpPr/>
          <p:nvPr/>
        </p:nvSpPr>
        <p:spPr>
          <a:xfrm>
            <a:off x="2015634" y="5187260"/>
            <a:ext cx="8096105" cy="604755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CE5228E-DF14-4C45-94D6-0FFFF65B2ED6}"/>
              </a:ext>
            </a:extLst>
          </p:cNvPr>
          <p:cNvSpPr/>
          <p:nvPr/>
        </p:nvSpPr>
        <p:spPr>
          <a:xfrm>
            <a:off x="5041996" y="1215818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Result on CNN/DM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8B04AB-E879-4246-8393-1D57A63F6CFA}"/>
              </a:ext>
            </a:extLst>
          </p:cNvPr>
          <p:cNvSpPr/>
          <p:nvPr/>
        </p:nvSpPr>
        <p:spPr>
          <a:xfrm>
            <a:off x="5041996" y="1215818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Result on CNN/DM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4F0515-2CF8-4CF4-A70D-57CD3DAFB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09" y="2358387"/>
            <a:ext cx="6900597" cy="313852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05D9B50-E4F3-4FE2-996D-10055791B799}"/>
              </a:ext>
            </a:extLst>
          </p:cNvPr>
          <p:cNvSpPr/>
          <p:nvPr/>
        </p:nvSpPr>
        <p:spPr>
          <a:xfrm>
            <a:off x="1464115" y="5633185"/>
            <a:ext cx="9453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 on the NYT corpus, where we compare to RL trained models. * marks models and results by Paulus et al. (2017), and   results by </a:t>
            </a:r>
            <a:r>
              <a:rPr lang="en-US" altLang="zh-TW" sz="20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Celikyilmaz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 (2018).</a:t>
            </a:r>
            <a:endParaRPr lang="zh-TW" altLang="en-US" sz="20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D34CF8E-9A51-4FC2-8A9C-70EC2678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914" y="5978131"/>
            <a:ext cx="12192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9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content selector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8B028C3-399E-489C-B161-3F277330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55" y="2070538"/>
            <a:ext cx="6484315" cy="4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4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17E61E-ABE0-44CE-9182-95F55598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47E0DF-3657-4926-867D-90078358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28" y="1287933"/>
            <a:ext cx="7632813" cy="5460124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87A26AB-79D1-4F9F-B259-51B57F4F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68" y="578068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8D17D7-8A78-4790-930F-A1383E31E2F2}"/>
              </a:ext>
            </a:extLst>
          </p:cNvPr>
          <p:cNvSpPr/>
          <p:nvPr/>
        </p:nvSpPr>
        <p:spPr>
          <a:xfrm>
            <a:off x="4905362" y="826268"/>
            <a:ext cx="411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Rank on CNN/DM data set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8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CA62-DD0F-4AE4-9F92-94853051ECDE}" type="slidenum">
              <a:rPr lang="en-US" smtClean="0">
                <a:solidFill>
                  <a:prstClr val="black"/>
                </a:solidFill>
              </a:r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CE79B6B-2C4B-4F7A-9C13-4CE32AB1FA4E}"/>
              </a:ext>
            </a:extLst>
          </p:cNvPr>
          <p:cNvSpPr/>
          <p:nvPr/>
        </p:nvSpPr>
        <p:spPr>
          <a:xfrm>
            <a:off x="1058870" y="2246564"/>
            <a:ext cx="10234362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This work presents a simple but accurate content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selection model for summarization that identifies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phrases within a document that are likely included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its summary.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We showed that this content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selector can be used for a bottom-up attention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that restricts the ability of abstractive summarizers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copy words from the source.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Preliminary work that investigates similar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bottom-up approaches in other domains that require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 content selection, such as grammar correction,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or data-to-text generation, have shown some</a:t>
            </a:r>
            <a:r>
              <a:rPr lang="zh-TW" altLang="en-US" sz="2000" dirty="0">
                <a:latin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promise and will be investigated in future work.</a:t>
            </a:r>
            <a:endParaRPr lang="en-US" altLang="zh-TW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422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B3A135-0F86-4696-971C-4078B6EC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53B7CFE-6A39-44D3-8E38-A581918B22F3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8D31EF58-628D-4394-B6C7-0793B96B622D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87DB993-3F81-44EF-AC90-EA73E7DA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24" y="2768344"/>
            <a:ext cx="4457950" cy="3530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CF5F5C6-5EF2-4BE1-B898-FB768C8F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317" y="3882319"/>
            <a:ext cx="4457950" cy="861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F72EBEFD-5EBF-44E0-9AD6-9B49A6B84735}"/>
              </a:ext>
            </a:extLst>
          </p:cNvPr>
          <p:cNvSpPr/>
          <p:nvPr/>
        </p:nvSpPr>
        <p:spPr>
          <a:xfrm>
            <a:off x="5764912" y="4151586"/>
            <a:ext cx="945931" cy="378373"/>
          </a:xfrm>
          <a:prstGeom prst="rightArrow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FD805AB-42B8-4313-9323-64FE02F15DC8}"/>
              </a:ext>
            </a:extLst>
          </p:cNvPr>
          <p:cNvSpPr/>
          <p:nvPr/>
        </p:nvSpPr>
        <p:spPr>
          <a:xfrm>
            <a:off x="6013062" y="807655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Goal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2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E682E7-4E39-4A18-BBE0-814DEC5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29AB1441-1885-45D3-8E61-88F63DC23D20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E74CEE6-CFD7-470E-9769-7BF46540F11B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2A0050-3C34-4317-B91B-237FD72A1F12}"/>
              </a:ext>
            </a:extLst>
          </p:cNvPr>
          <p:cNvSpPr/>
          <p:nvPr/>
        </p:nvSpPr>
        <p:spPr>
          <a:xfrm>
            <a:off x="6013062" y="80765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Approaches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1A61EB9-5D20-4329-BE12-AF78625B4988}"/>
              </a:ext>
            </a:extLst>
          </p:cNvPr>
          <p:cNvCxnSpPr>
            <a:cxnSpLocks/>
          </p:cNvCxnSpPr>
          <p:nvPr/>
        </p:nvCxnSpPr>
        <p:spPr>
          <a:xfrm>
            <a:off x="1111076" y="3279230"/>
            <a:ext cx="94291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A7233EAD-D334-42B2-9752-47FFF6D3D3FB}"/>
              </a:ext>
            </a:extLst>
          </p:cNvPr>
          <p:cNvCxnSpPr>
            <a:cxnSpLocks/>
          </p:cNvCxnSpPr>
          <p:nvPr/>
        </p:nvCxnSpPr>
        <p:spPr>
          <a:xfrm>
            <a:off x="2252959" y="2932387"/>
            <a:ext cx="0" cy="651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E40BA8F-6919-42FE-957F-FE5669BB6BB1}"/>
              </a:ext>
            </a:extLst>
          </p:cNvPr>
          <p:cNvSpPr txBox="1"/>
          <p:nvPr/>
        </p:nvSpPr>
        <p:spPr>
          <a:xfrm>
            <a:off x="1890352" y="2563055"/>
            <a:ext cx="72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2015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F4C84C8-9C2A-459B-B35C-9466D38023CF}"/>
              </a:ext>
            </a:extLst>
          </p:cNvPr>
          <p:cNvSpPr txBox="1"/>
          <p:nvPr/>
        </p:nvSpPr>
        <p:spPr>
          <a:xfrm>
            <a:off x="1154627" y="3584029"/>
            <a:ext cx="219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Arial Rounded MT Bold" panose="020F0704030504030204" pitchFamily="34" charset="0"/>
              </a:rPr>
              <a:t>Pointing the Unknown Words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30991431-7278-49C8-B8D6-86D24818FD69}"/>
              </a:ext>
            </a:extLst>
          </p:cNvPr>
          <p:cNvCxnSpPr>
            <a:cxnSpLocks/>
          </p:cNvCxnSpPr>
          <p:nvPr/>
        </p:nvCxnSpPr>
        <p:spPr>
          <a:xfrm>
            <a:off x="5532185" y="2910632"/>
            <a:ext cx="0" cy="651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4485E76-0091-4ECE-91AE-D6C7435AEA79}"/>
              </a:ext>
            </a:extLst>
          </p:cNvPr>
          <p:cNvSpPr txBox="1"/>
          <p:nvPr/>
        </p:nvSpPr>
        <p:spPr>
          <a:xfrm>
            <a:off x="5169578" y="2541300"/>
            <a:ext cx="72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2017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10244C7-6815-40F8-9A7A-4EB015ECB840}"/>
              </a:ext>
            </a:extLst>
          </p:cNvPr>
          <p:cNvSpPr txBox="1"/>
          <p:nvPr/>
        </p:nvSpPr>
        <p:spPr>
          <a:xfrm>
            <a:off x="3845274" y="3584029"/>
            <a:ext cx="3515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Arial Rounded MT Bold" panose="020F0704030504030204" pitchFamily="34" charset="0"/>
              </a:rPr>
              <a:t>Get To The Point: Summarization with Pointer-Generator Networks</a:t>
            </a: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112D58DF-C1D6-4E84-AFC8-29010A397969}"/>
              </a:ext>
            </a:extLst>
          </p:cNvPr>
          <p:cNvCxnSpPr>
            <a:cxnSpLocks/>
          </p:cNvCxnSpPr>
          <p:nvPr/>
        </p:nvCxnSpPr>
        <p:spPr>
          <a:xfrm>
            <a:off x="9047898" y="2888877"/>
            <a:ext cx="0" cy="651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ED876F4-C017-451E-8045-0500AD27FE71}"/>
              </a:ext>
            </a:extLst>
          </p:cNvPr>
          <p:cNvSpPr txBox="1"/>
          <p:nvPr/>
        </p:nvSpPr>
        <p:spPr>
          <a:xfrm>
            <a:off x="8685291" y="2519545"/>
            <a:ext cx="72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2018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3DBAD90-B307-4EEA-ACF8-5DB5D57734B6}"/>
              </a:ext>
            </a:extLst>
          </p:cNvPr>
          <p:cNvSpPr txBox="1"/>
          <p:nvPr/>
        </p:nvSpPr>
        <p:spPr>
          <a:xfrm>
            <a:off x="7360987" y="3562274"/>
            <a:ext cx="351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Arial Rounded MT Bold" panose="020F0704030504030204" pitchFamily="34" charset="0"/>
              </a:rPr>
              <a:t>Bottom-Up Abstractive Summarization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1FD6445-71D6-4B8B-A010-27E5B88F5015}"/>
              </a:ext>
            </a:extLst>
          </p:cNvPr>
          <p:cNvSpPr txBox="1"/>
          <p:nvPr/>
        </p:nvSpPr>
        <p:spPr>
          <a:xfrm>
            <a:off x="703796" y="4742478"/>
            <a:ext cx="3141478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Pointer-Generator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Generate (abstract)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Copy (extract)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TW" altLang="en-US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3D65B59-F88F-4D7E-8243-744BAB4A4F41}"/>
              </a:ext>
            </a:extLst>
          </p:cNvPr>
          <p:cNvSpPr txBox="1"/>
          <p:nvPr/>
        </p:nvSpPr>
        <p:spPr>
          <a:xfrm>
            <a:off x="4177465" y="4716716"/>
            <a:ext cx="322405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Pointer-Generator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Generate (abstract)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Copy (extract)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Coverage mechanism</a:t>
            </a:r>
            <a:endParaRPr lang="zh-TW" altLang="en-US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A071228-8408-4050-AACE-E95C97435615}"/>
              </a:ext>
            </a:extLst>
          </p:cNvPr>
          <p:cNvSpPr txBox="1"/>
          <p:nvPr/>
        </p:nvSpPr>
        <p:spPr>
          <a:xfrm>
            <a:off x="7652648" y="4723769"/>
            <a:ext cx="3792984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Pointer-Generator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Generate (abstract)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Copy (extract)+Bottom-up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Length penalty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Repeat</a:t>
            </a:r>
            <a:r>
              <a:rPr lang="zh-TW" altLang="en-US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penalty</a:t>
            </a:r>
          </a:p>
        </p:txBody>
      </p:sp>
    </p:spTree>
    <p:extLst>
      <p:ext uri="{BB962C8B-B14F-4D97-AF65-F5344CB8AC3E}">
        <p14:creationId xmlns:p14="http://schemas.microsoft.com/office/powerpoint/2010/main" val="402744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E682E7-4E39-4A18-BBE0-814DEC5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29AB1441-1885-45D3-8E61-88F63DC23D20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E74CEE6-CFD7-470E-9769-7BF46540F11B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2A0050-3C34-4317-B91B-237FD72A1F12}"/>
              </a:ext>
            </a:extLst>
          </p:cNvPr>
          <p:cNvSpPr/>
          <p:nvPr/>
        </p:nvSpPr>
        <p:spPr>
          <a:xfrm>
            <a:off x="6013062" y="807655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Approaches – Bottom-up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A071228-8408-4050-AACE-E95C97435615}"/>
              </a:ext>
            </a:extLst>
          </p:cNvPr>
          <p:cNvSpPr txBox="1"/>
          <p:nvPr/>
        </p:nvSpPr>
        <p:spPr>
          <a:xfrm>
            <a:off x="671031" y="3378054"/>
            <a:ext cx="611590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Pointer-Generator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Generate (abstract)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Copy (extract)+Bottom-up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74A117B-AEEE-4B8B-B925-F87A91AA108E}"/>
              </a:ext>
            </a:extLst>
          </p:cNvPr>
          <p:cNvSpPr/>
          <p:nvPr/>
        </p:nvSpPr>
        <p:spPr>
          <a:xfrm>
            <a:off x="3565196" y="4204225"/>
            <a:ext cx="1465317" cy="2866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8704C86-19CC-441A-8A15-A17BD48EF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52" b="25048"/>
          <a:stretch/>
        </p:blipFill>
        <p:spPr>
          <a:xfrm>
            <a:off x="6390129" y="1994753"/>
            <a:ext cx="4221470" cy="196498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2A9C264-2B86-4B57-9341-559997072A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601"/>
          <a:stretch/>
        </p:blipFill>
        <p:spPr>
          <a:xfrm>
            <a:off x="6423359" y="4496442"/>
            <a:ext cx="4850741" cy="211634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92FDBB0-2D53-4252-882D-F5BA79BD59ED}"/>
              </a:ext>
            </a:extLst>
          </p:cNvPr>
          <p:cNvSpPr txBox="1"/>
          <p:nvPr/>
        </p:nvSpPr>
        <p:spPr>
          <a:xfrm>
            <a:off x="6071129" y="1606938"/>
            <a:ext cx="522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Bottom-up attention concept in CV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1473242-7F65-4B5B-BB79-8D6F21138512}"/>
              </a:ext>
            </a:extLst>
          </p:cNvPr>
          <p:cNvSpPr txBox="1"/>
          <p:nvPr/>
        </p:nvSpPr>
        <p:spPr>
          <a:xfrm>
            <a:off x="6071128" y="4116718"/>
            <a:ext cx="522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text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35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E682E7-4E39-4A18-BBE0-814DEC5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29AB1441-1885-45D3-8E61-88F63DC23D20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E74CEE6-CFD7-470E-9769-7BF46540F11B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2A0050-3C34-4317-B91B-237FD72A1F12}"/>
              </a:ext>
            </a:extLst>
          </p:cNvPr>
          <p:cNvSpPr/>
          <p:nvPr/>
        </p:nvSpPr>
        <p:spPr>
          <a:xfrm>
            <a:off x="6013062" y="807655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Approaches – Bottom-up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A071228-8408-4050-AACE-E95C97435615}"/>
              </a:ext>
            </a:extLst>
          </p:cNvPr>
          <p:cNvSpPr txBox="1"/>
          <p:nvPr/>
        </p:nvSpPr>
        <p:spPr>
          <a:xfrm>
            <a:off x="969970" y="2402571"/>
            <a:ext cx="611590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Pointer-Generator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Generate (abstract)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Copy (extract)+Bottom-up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74A117B-AEEE-4B8B-B925-F87A91AA108E}"/>
              </a:ext>
            </a:extLst>
          </p:cNvPr>
          <p:cNvSpPr/>
          <p:nvPr/>
        </p:nvSpPr>
        <p:spPr>
          <a:xfrm>
            <a:off x="3887629" y="3181442"/>
            <a:ext cx="1679211" cy="3967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D0FFEDB-7E2B-44D7-A3D9-A2AFECABE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09" y="2402571"/>
            <a:ext cx="5208261" cy="1254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5205DA6-1809-4C66-AF3D-CD0704E56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09" y="4400002"/>
            <a:ext cx="5208612" cy="1066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2B7EBC2-927B-4F16-85DD-CDAD6E490895}"/>
              </a:ext>
            </a:extLst>
          </p:cNvPr>
          <p:cNvSpPr txBox="1"/>
          <p:nvPr/>
        </p:nvSpPr>
        <p:spPr>
          <a:xfrm>
            <a:off x="8695768" y="3825766"/>
            <a:ext cx="777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V.S.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471BEB-01D9-46AC-AB7C-8AA9D9A781B6}"/>
              </a:ext>
            </a:extLst>
          </p:cNvPr>
          <p:cNvSpPr/>
          <p:nvPr/>
        </p:nvSpPr>
        <p:spPr>
          <a:xfrm>
            <a:off x="9753600" y="2608473"/>
            <a:ext cx="1935270" cy="3028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744F6A2-8E7E-46C9-8257-5C60AE949D1F}"/>
              </a:ext>
            </a:extLst>
          </p:cNvPr>
          <p:cNvSpPr/>
          <p:nvPr/>
        </p:nvSpPr>
        <p:spPr>
          <a:xfrm>
            <a:off x="6680200" y="2878549"/>
            <a:ext cx="1460500" cy="3028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AE15A4A-65ED-4B4E-9A88-9965098583EA}"/>
              </a:ext>
            </a:extLst>
          </p:cNvPr>
          <p:cNvSpPr/>
          <p:nvPr/>
        </p:nvSpPr>
        <p:spPr>
          <a:xfrm>
            <a:off x="9961976" y="2911366"/>
            <a:ext cx="759259" cy="30289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EF0E41C-5AA9-45F0-B50D-280E75827D88}"/>
              </a:ext>
            </a:extLst>
          </p:cNvPr>
          <p:cNvSpPr/>
          <p:nvPr/>
        </p:nvSpPr>
        <p:spPr>
          <a:xfrm>
            <a:off x="969969" y="4315606"/>
            <a:ext cx="55106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Improvement: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 longer prefer to copy a long sequence from the source document.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60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Problem Define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614D317-F4BC-4BA8-A929-58B1D072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746" y="3263611"/>
            <a:ext cx="7030454" cy="2972090"/>
          </a:xfrm>
          <a:prstGeom prst="rect">
            <a:avLst/>
          </a:prstGeom>
        </p:spPr>
      </p:pic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EDEE668C-C917-4CEC-9263-73A9E97F9726}"/>
              </a:ext>
            </a:extLst>
          </p:cNvPr>
          <p:cNvSpPr/>
          <p:nvPr/>
        </p:nvSpPr>
        <p:spPr>
          <a:xfrm>
            <a:off x="1154627" y="2066345"/>
            <a:ext cx="3137973" cy="994355"/>
          </a:xfrm>
          <a:prstGeom prst="wedgeEllipseCallout">
            <a:avLst>
              <a:gd name="adj1" fmla="val 36687"/>
              <a:gd name="adj2" fmla="val 67839"/>
            </a:avLst>
          </a:prstGeom>
          <a:solidFill>
            <a:srgbClr val="A9ECF1"/>
          </a:solidFill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Sequence tagging problem</a:t>
            </a:r>
            <a:endParaRPr lang="zh-TW" alt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語音泡泡: 橢圓形 10">
            <a:extLst>
              <a:ext uri="{FF2B5EF4-FFF2-40B4-BE49-F238E27FC236}">
                <a16:creationId xmlns:a16="http://schemas.microsoft.com/office/drawing/2014/main" id="{92C8B433-65C8-40AE-9B9A-3221080F9BBD}"/>
              </a:ext>
            </a:extLst>
          </p:cNvPr>
          <p:cNvSpPr/>
          <p:nvPr/>
        </p:nvSpPr>
        <p:spPr>
          <a:xfrm>
            <a:off x="7778213" y="1990145"/>
            <a:ext cx="3137973" cy="994355"/>
          </a:xfrm>
          <a:prstGeom prst="wedgeEllipseCallout">
            <a:avLst>
              <a:gd name="adj1" fmla="val -34139"/>
              <a:gd name="adj2" fmla="val 75502"/>
            </a:avLst>
          </a:prstGeom>
          <a:solidFill>
            <a:srgbClr val="A9ECF1"/>
          </a:solidFill>
          <a:ln>
            <a:solidFill>
              <a:srgbClr val="0E7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Arial Rounded MT Bold" panose="020F0704030504030204" pitchFamily="34" charset="0"/>
              </a:rPr>
              <a:t>Generation problem</a:t>
            </a:r>
            <a:endParaRPr lang="zh-TW" alt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4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Sequence tagging problem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7F75609-F4DE-40F6-8ED7-E3859613AE79}"/>
                  </a:ext>
                </a:extLst>
              </p:cNvPr>
              <p:cNvSpPr/>
              <p:nvPr/>
            </p:nvSpPr>
            <p:spPr>
              <a:xfrm>
                <a:off x="1058870" y="2000699"/>
                <a:ext cx="10234362" cy="4365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Problem define 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Document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</m:oMath>
                </a14:m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denote binary tags , 1 is copied and 0 otherwise.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Training 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Input word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𝑤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𝑤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𝑖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𝑐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</m:oMath>
                </a14:m>
                <a:endParaRPr lang="en-US" altLang="zh-TW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𝑖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𝑤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: pre-train word embedding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𝑖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𝑐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</m:oMath>
                </a14:m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: pre-train contextual embedding (</a:t>
                </a:r>
                <a:r>
                  <a:rPr lang="en-US" altLang="zh-TW" sz="2400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ELMo</a:t>
                </a:r>
                <a:r>
                  <a:rPr lang="en-US" altLang="zh-TW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7F75609-F4DE-40F6-8ED7-E3859613A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70" y="2000699"/>
                <a:ext cx="10234362" cy="4365169"/>
              </a:xfrm>
              <a:prstGeom prst="rect">
                <a:avLst/>
              </a:prstGeom>
              <a:blipFill>
                <a:blip r:embed="rId3"/>
                <a:stretch>
                  <a:fillRect l="-834" b="-2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622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10799</TotalTime>
  <Words>1114</Words>
  <Application>Microsoft Office PowerPoint</Application>
  <PresentationFormat>寬螢幕</PresentationFormat>
  <Paragraphs>287</Paragraphs>
  <Slides>26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9" baseType="lpstr">
      <vt:lpstr>Amiri</vt:lpstr>
      <vt:lpstr>Noto Sans Cond</vt:lpstr>
      <vt:lpstr>微軟正黑體</vt:lpstr>
      <vt:lpstr>新細明體</vt:lpstr>
      <vt:lpstr>Arial</vt:lpstr>
      <vt:lpstr>Arial Rounded MT Bold</vt:lpstr>
      <vt:lpstr>Calibri</vt:lpstr>
      <vt:lpstr>Cambria Math</vt:lpstr>
      <vt:lpstr>Century Gothic</vt:lpstr>
      <vt:lpstr>Lucida Handwriting</vt:lpstr>
      <vt:lpstr>Wingdings</vt:lpstr>
      <vt:lpstr>Wingdings 3</vt:lpstr>
      <vt:lpstr>離子會議室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EXPERIMENT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盛貫宇</dc:creator>
  <cp:keywords>0325</cp:keywords>
  <cp:lastModifiedBy>sheng</cp:lastModifiedBy>
  <cp:revision>597</cp:revision>
  <cp:lastPrinted>2020-10-27T04:19:14Z</cp:lastPrinted>
  <dcterms:created xsi:type="dcterms:W3CDTF">2018-11-14T08:12:39Z</dcterms:created>
  <dcterms:modified xsi:type="dcterms:W3CDTF">2020-10-27T04:20:35Z</dcterms:modified>
</cp:coreProperties>
</file>